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4"/>
  </p:notesMasterIdLst>
  <p:sldIdLst>
    <p:sldId id="256" r:id="rId2"/>
    <p:sldId id="257" r:id="rId3"/>
    <p:sldId id="286" r:id="rId4"/>
    <p:sldId id="287" r:id="rId5"/>
    <p:sldId id="290" r:id="rId6"/>
    <p:sldId id="289" r:id="rId7"/>
    <p:sldId id="292" r:id="rId8"/>
    <p:sldId id="293" r:id="rId9"/>
    <p:sldId id="294" r:id="rId10"/>
    <p:sldId id="295" r:id="rId11"/>
    <p:sldId id="296" r:id="rId12"/>
    <p:sldId id="297" r:id="rId13"/>
    <p:sldId id="277" r:id="rId14"/>
    <p:sldId id="299" r:id="rId15"/>
    <p:sldId id="298" r:id="rId16"/>
    <p:sldId id="301" r:id="rId17"/>
    <p:sldId id="302" r:id="rId18"/>
    <p:sldId id="303" r:id="rId19"/>
    <p:sldId id="304" r:id="rId20"/>
    <p:sldId id="276" r:id="rId21"/>
    <p:sldId id="315" r:id="rId22"/>
    <p:sldId id="314" r:id="rId23"/>
    <p:sldId id="275" r:id="rId24"/>
    <p:sldId id="316" r:id="rId25"/>
    <p:sldId id="317" r:id="rId26"/>
    <p:sldId id="320" r:id="rId27"/>
    <p:sldId id="283" r:id="rId28"/>
    <p:sldId id="318" r:id="rId29"/>
    <p:sldId id="319" r:id="rId30"/>
    <p:sldId id="274" r:id="rId31"/>
    <p:sldId id="342" r:id="rId32"/>
    <p:sldId id="344" r:id="rId33"/>
    <p:sldId id="345" r:id="rId34"/>
    <p:sldId id="343" r:id="rId35"/>
    <p:sldId id="321" r:id="rId36"/>
    <p:sldId id="282" r:id="rId37"/>
    <p:sldId id="306" r:id="rId38"/>
    <p:sldId id="308" r:id="rId39"/>
    <p:sldId id="309" r:id="rId40"/>
    <p:sldId id="310" r:id="rId41"/>
    <p:sldId id="311" r:id="rId42"/>
    <p:sldId id="307" r:id="rId43"/>
    <p:sldId id="327" r:id="rId44"/>
    <p:sldId id="325" r:id="rId45"/>
    <p:sldId id="326" r:id="rId46"/>
    <p:sldId id="324" r:id="rId47"/>
    <p:sldId id="273" r:id="rId48"/>
    <p:sldId id="322" r:id="rId49"/>
    <p:sldId id="312" r:id="rId50"/>
    <p:sldId id="329" r:id="rId51"/>
    <p:sldId id="313" r:id="rId52"/>
    <p:sldId id="328" r:id="rId5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61BF0B2F-DB36-44CE-8114-D60DFF170E92}">
          <p14:sldIdLst>
            <p14:sldId id="256"/>
            <p14:sldId id="257"/>
          </p14:sldIdLst>
        </p14:section>
        <p14:section name="1.a. The list type" id="{4AF0CB7F-A56B-4CBF-ABF5-F2BF91246606}">
          <p14:sldIdLst>
            <p14:sldId id="286"/>
            <p14:sldId id="287"/>
            <p14:sldId id="290"/>
          </p14:sldIdLst>
        </p14:section>
        <p14:section name="1.b. The for statement" id="{6AFF5B32-8549-4CC2-95B3-8EDD18A6219A}">
          <p14:sldIdLst>
            <p14:sldId id="289"/>
            <p14:sldId id="292"/>
            <p14:sldId id="293"/>
            <p14:sldId id="294"/>
            <p14:sldId id="295"/>
            <p14:sldId id="296"/>
            <p14:sldId id="297"/>
          </p14:sldIdLst>
        </p14:section>
        <p14:section name="1.b. The range generator" id="{4A4CB1B1-7742-4716-8886-5FC08475FCDA}">
          <p14:sldIdLst>
            <p14:sldId id="277"/>
            <p14:sldId id="299"/>
            <p14:sldId id="298"/>
            <p14:sldId id="301"/>
            <p14:sldId id="302"/>
            <p14:sldId id="303"/>
            <p14:sldId id="304"/>
          </p14:sldIdLst>
        </p14:section>
        <p14:section name="2.a. The enumerate generator" id="{6D2A0162-C237-4BD6-9435-DEE4A6D2BD2E}">
          <p14:sldIdLst>
            <p14:sldId id="276"/>
            <p14:sldId id="315"/>
            <p14:sldId id="314"/>
          </p14:sldIdLst>
        </p14:section>
        <p14:section name="2.b. The zip generator" id="{B7C4A8B1-6753-446C-BD2F-9FA9443C49B3}">
          <p14:sldIdLst>
            <p14:sldId id="275"/>
            <p14:sldId id="316"/>
            <p14:sldId id="317"/>
          </p14:sldIdLst>
        </p14:section>
        <p14:section name="2.c. Nested for loops" id="{47BE9909-47AE-4D3C-BA8D-75A877AFAFDF}">
          <p14:sldIdLst>
            <p14:sldId id="320"/>
            <p14:sldId id="283"/>
            <p14:sldId id="318"/>
            <p14:sldId id="319"/>
          </p14:sldIdLst>
        </p14:section>
        <p14:section name="2.d. Break in a for loop" id="{7358458C-3E41-44BE-B52B-D4E0DAEA73F8}">
          <p14:sldIdLst>
            <p14:sldId id="274"/>
          </p14:sldIdLst>
        </p14:section>
        <p14:section name="Practice activities with for loops" id="{CE7F370D-AF74-4F32-8A94-85D95A5343C1}">
          <p14:sldIdLst>
            <p14:sldId id="342"/>
            <p14:sldId id="344"/>
            <p14:sldId id="345"/>
            <p14:sldId id="343"/>
            <p14:sldId id="321"/>
            <p14:sldId id="282"/>
            <p14:sldId id="306"/>
            <p14:sldId id="308"/>
            <p14:sldId id="309"/>
            <p14:sldId id="310"/>
            <p14:sldId id="311"/>
            <p14:sldId id="307"/>
            <p14:sldId id="327"/>
            <p14:sldId id="325"/>
            <p14:sldId id="326"/>
            <p14:sldId id="324"/>
          </p14:sldIdLst>
        </p14:section>
        <p14:section name="Conclusion" id="{8FC5B4E0-8B82-44CE-8E2E-949C5DB81C7E}">
          <p14:sldIdLst>
            <p14:sldId id="273"/>
          </p14:sldIdLst>
        </p14:section>
        <p14:section name="Extra. Continue and else in for loops" id="{3E52193B-16FE-4902-B45A-31E191450450}">
          <p14:sldIdLst>
            <p14:sldId id="322"/>
            <p14:sldId id="312"/>
            <p14:sldId id="329"/>
            <p14:sldId id="313"/>
            <p14:sldId id="32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2" d="100"/>
          <a:sy n="122" d="100"/>
        </p:scale>
        <p:origin x="11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jp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02C633-D211-40C3-887C-3CBAB2660441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32E642-F25B-493E-A2A1-636081A89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7086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5150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EC17A-674A-4C3F-BC30-BFBA08ABE4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F5FC8E-927A-465A-BBB8-B7B92B3C9F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0EB0EA-53CB-4CDA-B75C-3E2C0A58FA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A7DCCC-6D71-4A4E-AEEE-0B2218F237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45B211-9797-446B-9E37-7716E2D79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6927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671A0-F864-4A74-B2F3-7FBE77203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948ACD-F019-4406-9C30-2C5A770161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EEA5E0-D375-4F3F-9AD5-1441B5995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5CC4CD-9620-4676-9662-448832098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A3F1F2-AFC7-4EBE-B003-21CEE11A5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447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A82569-1D65-4E5C-BD57-29B9DC19CE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D6F27E-5FB9-4CAB-8A03-0B351C4488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4FFC07-50E2-48CF-8AA1-5F9484122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B95BAE-CED5-43DE-82FA-5CA17A011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5DCF8A-5E6C-4D03-9E8B-B531C59FD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386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8D279-2F57-4FAF-AB35-927128639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90AB7B-BDD2-44C6-A0D1-49B2752750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74F15B-13DA-414B-AA9E-312EFCEC11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640AAF-93D5-4761-BABD-CA5844B68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15DF0-2325-4507-A975-10BD0ADEB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369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40304-AE73-4302-87CC-24B0F632CD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06D78E-EC4B-4813-8A1F-F2E52F342B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7BA979-9BB4-4289-9DB5-99722695E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DD1C4A-4B37-4BBF-8D8D-70C15BECC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98B3E8-97FD-4D5A-9E7F-094803E19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3294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579A6-32DF-4326-9558-98EBAD6F1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D0E257-587A-4977-8F41-AC11FABE05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BFC17D-7B18-4463-8AD1-02096A762F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1CB84B-1E02-4B58-B40A-9406EB7A38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98E644-3B10-48AC-B26F-53BB6C5E5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E4137B-E451-4550-AC5E-FDD5EF4A3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554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34C46-E763-4454-A55C-4D073D796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418599-2549-42D4-AE6A-3AE6303DDC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EF7BEA-1052-47EE-8737-373B5B8A06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0484B2-0AA6-4BCD-A9C2-F9C52D16B0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A28E02-2399-4E06-958B-7F589C2322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D92E8A1-B60E-4D34-8808-9610FA62BE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9BA7C6-C3AF-4002-9A64-8ECB2CF95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D379B-4439-4262-993D-E8601E57D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5904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CA69B-B8CF-4606-A5D7-3544652F8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260713-AF76-4836-9359-28352216B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876BFC-C6C6-4391-96C0-036E3423C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E3CDA8-423E-4EBF-B090-31D689A9D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5898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B4F8BF8-883B-45CC-977C-3F5DE7B26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2F6F30B-59C0-47FD-961E-565406508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F4EFC5-04B3-470E-A42E-0A939BE50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486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EC26F-BC54-47EA-8422-7DDFC0F15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9CE83-1B05-4B29-8D3C-E6D85F87F1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788935-BCA0-4009-B1D3-1BA39A4F30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39C54D-351E-4CB1-A9A9-1F8DA53069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A79FC4-2B2A-4D94-8376-6C5710486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4330FF-9589-4440-AE48-2C69F5A4B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6570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9373B-C9EC-4F6B-A67F-B51B01220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BBD4C5-42CF-4F3B-BB31-69B2FEE048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ABE619-7DBC-4F48-8E20-C4870284DC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24D82F-3C69-4C72-AC90-41D10B952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239B8B-B801-4287-A83C-8B7FBF03F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07A3F8-BBC8-4F62-A0AD-2511EE0A9F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2657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31D2B0-631C-48D1-9B72-3E71AD362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03816A-C1DA-4952-B535-751DF23114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3DAE84-914B-4B93-B507-4EDA527FA2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435705-BBCA-4556-ACDF-9B1720022F62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CD92ED-88E0-4D42-8630-3B50EDC3B1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3A48-E58F-431C-822F-923321606F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330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4800C-4604-46C3-8534-E496416410D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ILP 2022 – W3S1</a:t>
            </a:r>
            <a:br>
              <a:rPr lang="en-US" dirty="0"/>
            </a:br>
            <a:r>
              <a:rPr lang="en-US" dirty="0"/>
              <a:t>For loops iterations, generators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8C5E95-F1FD-4A67-A3DE-8055EE3B66C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Matthieu DE MARI – Singapore University of Technology and Design</a:t>
            </a:r>
          </a:p>
        </p:txBody>
      </p:sp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C8CEBDD4-EAD3-433F-B8BC-C99DB7FB38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4008" y="4484243"/>
            <a:ext cx="4443984" cy="1731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3706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9C1A0-EE02-42E6-8B2C-30E2CDB08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62655-0293-466F-B74B-F150BFDCAD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b="1" dirty="0"/>
              <a:t> loop - How it works:</a:t>
            </a:r>
          </a:p>
          <a:p>
            <a:r>
              <a:rPr lang="en-US" sz="2400" dirty="0"/>
              <a:t>Use the </a:t>
            </a:r>
            <a:r>
              <a:rPr lang="en-US" sz="2400" b="1" dirty="0"/>
              <a:t>for</a:t>
            </a:r>
            <a:r>
              <a:rPr lang="en-US" sz="2400" dirty="0"/>
              <a:t> keyword,</a:t>
            </a:r>
          </a:p>
          <a:p>
            <a:r>
              <a:rPr lang="en-US" sz="2400" dirty="0"/>
              <a:t>It is immediately followed by a </a:t>
            </a:r>
            <a:r>
              <a:rPr lang="en-US" sz="2400" b="1" dirty="0"/>
              <a:t>variable name</a:t>
            </a:r>
            <a:r>
              <a:rPr lang="en-US" sz="2400" dirty="0"/>
              <a:t>, called an </a:t>
            </a:r>
            <a:r>
              <a:rPr lang="en-US" sz="2400" b="1" dirty="0"/>
              <a:t>iteration variable</a:t>
            </a:r>
            <a:r>
              <a:rPr lang="en-US" sz="2400" dirty="0"/>
              <a:t>,</a:t>
            </a:r>
          </a:p>
          <a:p>
            <a:r>
              <a:rPr lang="en-US" sz="2400" dirty="0"/>
              <a:t>Use the </a:t>
            </a:r>
            <a:r>
              <a:rPr lang="en-US" sz="2400" b="1" dirty="0">
                <a:solidFill>
                  <a:srgbClr val="00B050"/>
                </a:solidFill>
              </a:rPr>
              <a:t>in</a:t>
            </a:r>
            <a:r>
              <a:rPr lang="en-US" sz="2400" dirty="0"/>
              <a:t> keyword to indicate that the </a:t>
            </a:r>
            <a:r>
              <a:rPr lang="en-US" sz="2400" b="1" dirty="0"/>
              <a:t>iteration variable </a:t>
            </a:r>
            <a:r>
              <a:rPr lang="en-US" sz="2400" dirty="0"/>
              <a:t>will take values in a given </a:t>
            </a:r>
            <a:r>
              <a:rPr lang="en-US" sz="2400" b="1" dirty="0"/>
              <a:t>list</a:t>
            </a:r>
            <a:r>
              <a:rPr lang="en-US" sz="2400" dirty="0"/>
              <a:t>,</a:t>
            </a:r>
          </a:p>
          <a:p>
            <a:r>
              <a:rPr lang="en-US" sz="2400" dirty="0"/>
              <a:t>Provide a </a:t>
            </a:r>
            <a:r>
              <a:rPr lang="en-US" sz="2400" b="1" dirty="0"/>
              <a:t>list</a:t>
            </a:r>
            <a:r>
              <a:rPr lang="en-US" sz="2400" dirty="0"/>
              <a:t> object, finish with a </a:t>
            </a:r>
            <a:r>
              <a:rPr lang="en-US" sz="2400" b="1" dirty="0"/>
              <a:t>: symbol.</a:t>
            </a:r>
          </a:p>
          <a:p>
            <a:r>
              <a:rPr lang="en-US" sz="2400" b="1" dirty="0"/>
              <a:t>Indent</a:t>
            </a:r>
            <a:r>
              <a:rPr lang="en-US" sz="2400" dirty="0"/>
              <a:t> </a:t>
            </a:r>
            <a:r>
              <a:rPr lang="en-US" sz="2400" b="1" dirty="0"/>
              <a:t>some</a:t>
            </a:r>
            <a:r>
              <a:rPr lang="en-US" sz="2400" dirty="0"/>
              <a:t> code to be repeated inside the </a:t>
            </a:r>
            <a:r>
              <a:rPr lang="en-US" sz="2400" b="1" dirty="0">
                <a:solidFill>
                  <a:srgbClr val="00B050"/>
                </a:solidFill>
              </a:rPr>
              <a:t>for</a:t>
            </a:r>
            <a:r>
              <a:rPr lang="en-US" sz="2400" dirty="0"/>
              <a:t>, as in </a:t>
            </a:r>
            <a:r>
              <a:rPr lang="en-US" sz="2400" b="1" dirty="0">
                <a:solidFill>
                  <a:srgbClr val="00B050"/>
                </a:solidFill>
              </a:rPr>
              <a:t>if</a:t>
            </a:r>
            <a:r>
              <a:rPr lang="en-US" sz="2400" b="1" dirty="0"/>
              <a:t>/</a:t>
            </a:r>
            <a:r>
              <a:rPr lang="en-US" sz="2400" b="1" dirty="0">
                <a:solidFill>
                  <a:srgbClr val="00B050"/>
                </a:solidFill>
              </a:rPr>
              <a:t>while</a:t>
            </a:r>
            <a:r>
              <a:rPr lang="en-US" sz="2400" dirty="0"/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7BA016-AB85-448E-99B0-D5BFDCA530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95" t="40410" r="33205" b="35385"/>
          <a:stretch/>
        </p:blipFill>
        <p:spPr>
          <a:xfrm>
            <a:off x="6555155" y="590244"/>
            <a:ext cx="5238260" cy="3962277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6CA3D176-D19F-42A9-9945-6F6E6DECA819}"/>
              </a:ext>
            </a:extLst>
          </p:cNvPr>
          <p:cNvSpPr/>
          <p:nvPr/>
        </p:nvSpPr>
        <p:spPr>
          <a:xfrm rot="19447355">
            <a:off x="7106047" y="2460043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03152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9C1A0-EE02-42E6-8B2C-30E2CDB08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62655-0293-466F-B74B-F150BFDCAD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b="1" dirty="0"/>
              <a:t> loop - How it works:</a:t>
            </a:r>
          </a:p>
          <a:p>
            <a:r>
              <a:rPr lang="en-US" sz="2400" dirty="0"/>
              <a:t>Use the </a:t>
            </a:r>
            <a:r>
              <a:rPr lang="en-US" sz="2400" b="1" dirty="0"/>
              <a:t>for</a:t>
            </a:r>
            <a:r>
              <a:rPr lang="en-US" sz="2400" dirty="0"/>
              <a:t> keyword,</a:t>
            </a:r>
          </a:p>
          <a:p>
            <a:r>
              <a:rPr lang="en-US" sz="2400" dirty="0"/>
              <a:t>It is immediately followed by a </a:t>
            </a:r>
            <a:r>
              <a:rPr lang="en-US" sz="2400" b="1" dirty="0"/>
              <a:t>variable name</a:t>
            </a:r>
            <a:r>
              <a:rPr lang="en-US" sz="2400" dirty="0"/>
              <a:t>, called an </a:t>
            </a:r>
            <a:r>
              <a:rPr lang="en-US" sz="2400" b="1" dirty="0"/>
              <a:t>iteration variable</a:t>
            </a:r>
            <a:r>
              <a:rPr lang="en-US" sz="2400" dirty="0"/>
              <a:t>,</a:t>
            </a:r>
          </a:p>
          <a:p>
            <a:r>
              <a:rPr lang="en-US" sz="2400" dirty="0"/>
              <a:t>Use the </a:t>
            </a:r>
            <a:r>
              <a:rPr lang="en-US" sz="2400" b="1" dirty="0">
                <a:solidFill>
                  <a:srgbClr val="00B050"/>
                </a:solidFill>
              </a:rPr>
              <a:t>in</a:t>
            </a:r>
            <a:r>
              <a:rPr lang="en-US" sz="2400" dirty="0"/>
              <a:t> keyword to indicate that the </a:t>
            </a:r>
            <a:r>
              <a:rPr lang="en-US" sz="2400" b="1" dirty="0"/>
              <a:t>iteration variable </a:t>
            </a:r>
            <a:r>
              <a:rPr lang="en-US" sz="2400" dirty="0"/>
              <a:t>will take values in a given </a:t>
            </a:r>
            <a:r>
              <a:rPr lang="en-US" sz="2400" b="1" dirty="0"/>
              <a:t>list</a:t>
            </a:r>
            <a:r>
              <a:rPr lang="en-US" sz="2400" dirty="0"/>
              <a:t>,</a:t>
            </a:r>
          </a:p>
          <a:p>
            <a:r>
              <a:rPr lang="en-US" sz="2400" dirty="0"/>
              <a:t>Provide a </a:t>
            </a:r>
            <a:r>
              <a:rPr lang="en-US" sz="2400" b="1" dirty="0"/>
              <a:t>list</a:t>
            </a:r>
            <a:r>
              <a:rPr lang="en-US" sz="2400" dirty="0"/>
              <a:t> object, finish with a </a:t>
            </a:r>
            <a:r>
              <a:rPr lang="en-US" sz="2400" b="1" dirty="0"/>
              <a:t>: symbol.</a:t>
            </a:r>
          </a:p>
          <a:p>
            <a:r>
              <a:rPr lang="en-US" sz="2400" b="1" dirty="0"/>
              <a:t>Indent</a:t>
            </a:r>
            <a:r>
              <a:rPr lang="en-US" sz="2400" dirty="0"/>
              <a:t> </a:t>
            </a:r>
            <a:r>
              <a:rPr lang="en-US" sz="2400" b="1" dirty="0"/>
              <a:t>some</a:t>
            </a:r>
            <a:r>
              <a:rPr lang="en-US" sz="2400" dirty="0"/>
              <a:t> code to be repeated inside the </a:t>
            </a:r>
            <a:r>
              <a:rPr lang="en-US" sz="2400" b="1" dirty="0">
                <a:solidFill>
                  <a:srgbClr val="00B050"/>
                </a:solidFill>
              </a:rPr>
              <a:t>for</a:t>
            </a:r>
            <a:r>
              <a:rPr lang="en-US" sz="2400" dirty="0"/>
              <a:t>, as in </a:t>
            </a:r>
            <a:r>
              <a:rPr lang="en-US" sz="2400" b="1" dirty="0">
                <a:solidFill>
                  <a:srgbClr val="00B050"/>
                </a:solidFill>
              </a:rPr>
              <a:t>if</a:t>
            </a:r>
            <a:r>
              <a:rPr lang="en-US" sz="2400" b="1" dirty="0"/>
              <a:t>/</a:t>
            </a:r>
            <a:r>
              <a:rPr lang="en-US" sz="2400" b="1" dirty="0">
                <a:solidFill>
                  <a:srgbClr val="00B050"/>
                </a:solidFill>
              </a:rPr>
              <a:t>while</a:t>
            </a:r>
            <a:r>
              <a:rPr lang="en-US" sz="2400" dirty="0"/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7BA016-AB85-448E-99B0-D5BFDCA530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95" t="40410" r="33205" b="35385"/>
          <a:stretch/>
        </p:blipFill>
        <p:spPr>
          <a:xfrm>
            <a:off x="6555155" y="590244"/>
            <a:ext cx="5238260" cy="396227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FF99911-617B-4C73-A6E6-7865F8FDFADD}"/>
              </a:ext>
            </a:extLst>
          </p:cNvPr>
          <p:cNvSpPr txBox="1"/>
          <p:nvPr/>
        </p:nvSpPr>
        <p:spPr>
          <a:xfrm>
            <a:off x="7357024" y="4005634"/>
            <a:ext cx="399677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Notice how </a:t>
            </a:r>
            <a:r>
              <a:rPr lang="en-US" sz="2400" b="1" dirty="0"/>
              <a:t>the iteration variable value changes after each repetition of the code </a:t>
            </a:r>
            <a:r>
              <a:rPr lang="en-US" sz="2400" dirty="0"/>
              <a:t>inside the for loop.</a:t>
            </a:r>
            <a:endParaRPr lang="en-GB" sz="2400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6CA3D176-D19F-42A9-9945-6F6E6DECA819}"/>
              </a:ext>
            </a:extLst>
          </p:cNvPr>
          <p:cNvSpPr/>
          <p:nvPr/>
        </p:nvSpPr>
        <p:spPr>
          <a:xfrm rot="19447355">
            <a:off x="7106047" y="2460043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1CA02563-B873-4823-8821-66DDE395F16C}"/>
              </a:ext>
            </a:extLst>
          </p:cNvPr>
          <p:cNvSpPr/>
          <p:nvPr/>
        </p:nvSpPr>
        <p:spPr>
          <a:xfrm rot="16200000">
            <a:off x="6299873" y="4708893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FD56A3F4-2DB7-4505-9923-9330D0CB852C}"/>
              </a:ext>
            </a:extLst>
          </p:cNvPr>
          <p:cNvSpPr/>
          <p:nvPr/>
        </p:nvSpPr>
        <p:spPr>
          <a:xfrm rot="19447355">
            <a:off x="6343559" y="1708389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47984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C90FCF-094D-4ECB-A9B6-E0E7BE7C0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example: average grade for student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F1D9C3-477F-4AFD-8777-2B1BDB67F8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 using a </a:t>
            </a:r>
            <a:r>
              <a:rPr lang="en-US" dirty="0">
                <a:solidFill>
                  <a:srgbClr val="00B050"/>
                </a:solidFill>
              </a:rPr>
              <a:t>for</a:t>
            </a:r>
            <a:r>
              <a:rPr lang="en-US" dirty="0"/>
              <a:t> loop: lots of variables</a:t>
            </a:r>
            <a:endParaRPr lang="en-GB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E2EF2F2-E247-42E3-B63C-A45FD47D1A9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Lots of variable</a:t>
            </a:r>
          </a:p>
          <a:p>
            <a:r>
              <a:rPr lang="en-US" dirty="0"/>
              <a:t>Long code</a:t>
            </a:r>
            <a:endParaRPr lang="en-GB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06DF7DE-A322-42AD-8F06-6F56F982E9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Using a </a:t>
            </a:r>
            <a:r>
              <a:rPr lang="en-US" dirty="0">
                <a:solidFill>
                  <a:srgbClr val="00B050"/>
                </a:solidFill>
              </a:rPr>
              <a:t>for</a:t>
            </a:r>
            <a:r>
              <a:rPr lang="en-US" dirty="0"/>
              <a:t> loop</a:t>
            </a:r>
            <a:endParaRPr lang="en-GB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C34961C-7B2D-4E13-B80E-DBDD525510E1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Cleaner and shorter code</a:t>
            </a:r>
          </a:p>
          <a:p>
            <a:r>
              <a:rPr lang="en-US" dirty="0"/>
              <a:t>Modular (works with any number of grades in list)</a:t>
            </a:r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74E06B0-58B5-4774-AA01-69815E98DB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31" t="42461" r="23141" b="33333"/>
          <a:stretch/>
        </p:blipFill>
        <p:spPr>
          <a:xfrm>
            <a:off x="195252" y="3970216"/>
            <a:ext cx="5802323" cy="218049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4D44BE9-5DA0-4021-988D-FCC0A242763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795" t="44513" r="26730" b="33538"/>
          <a:stretch/>
        </p:blipFill>
        <p:spPr>
          <a:xfrm>
            <a:off x="6406661" y="3970216"/>
            <a:ext cx="5330816" cy="2219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203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E0D6A1A-B89D-4002-9A8C-F9C6846C8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range</a:t>
            </a:r>
            <a:r>
              <a:rPr lang="en-US" b="1"/>
              <a:t>()</a:t>
            </a:r>
            <a:r>
              <a:rPr lang="en-US"/>
              <a:t> generator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5E85B27-5FFA-4354-B28A-AC30D010A3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965944"/>
          </a:xfrm>
        </p:spPr>
        <p:txBody>
          <a:bodyPr>
            <a:normAutofit/>
          </a:bodyPr>
          <a:lstStyle/>
          <a:p>
            <a:r>
              <a:rPr lang="en-US" b="1" dirty="0"/>
              <a:t>Problem: </a:t>
            </a:r>
            <a:r>
              <a:rPr lang="en-US" dirty="0"/>
              <a:t>typing a list of numbers manually is </a:t>
            </a:r>
            <a:r>
              <a:rPr lang="en-US" b="1" dirty="0"/>
              <a:t>cumbersome</a:t>
            </a:r>
            <a:r>
              <a:rPr lang="en-US" dirty="0"/>
              <a:t>, especially if it is supposed to contain lots of elements/numbers.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D94CAC5-C209-4071-B27F-12B9763E3E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31" t="39752" r="34680" b="40308"/>
          <a:stretch/>
        </p:blipFill>
        <p:spPr>
          <a:xfrm>
            <a:off x="6730999" y="125047"/>
            <a:ext cx="4554415" cy="3303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6966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E0D6A1A-B89D-4002-9A8C-F9C6846C8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range</a:t>
            </a:r>
            <a:r>
              <a:rPr lang="en-US" b="1" dirty="0"/>
              <a:t>()</a:t>
            </a:r>
            <a:r>
              <a:rPr lang="en-US" dirty="0"/>
              <a:t> generator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5E85B27-5FFA-4354-B28A-AC30D010A3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965944"/>
          </a:xfrm>
        </p:spPr>
        <p:txBody>
          <a:bodyPr>
            <a:normAutofit/>
          </a:bodyPr>
          <a:lstStyle/>
          <a:p>
            <a:r>
              <a:rPr lang="en-US" b="1" dirty="0"/>
              <a:t>Problem: </a:t>
            </a:r>
            <a:r>
              <a:rPr lang="en-US" dirty="0"/>
              <a:t>typing a list of numbers manually is </a:t>
            </a:r>
            <a:r>
              <a:rPr lang="en-US" b="1" dirty="0"/>
              <a:t>cumbersome</a:t>
            </a:r>
            <a:r>
              <a:rPr lang="en-US" dirty="0"/>
              <a:t>, especially if it is supposed to contain lots of elements/numbers.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D94CAC5-C209-4071-B27F-12B9763E3E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31" t="39752" r="34680" b="40308"/>
          <a:stretch/>
        </p:blipFill>
        <p:spPr>
          <a:xfrm>
            <a:off x="6730999" y="125047"/>
            <a:ext cx="4554415" cy="3303954"/>
          </a:xfrm>
          <a:prstGeom prst="rect">
            <a:avLst/>
          </a:prstGeom>
        </p:spPr>
      </p:pic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4B12C77E-F332-4EB8-ADA7-392BC025C33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44" t="5879" r="4006" b="5771"/>
          <a:stretch/>
        </p:blipFill>
        <p:spPr>
          <a:xfrm>
            <a:off x="6510214" y="3669079"/>
            <a:ext cx="5533970" cy="3063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647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E0D6A1A-B89D-4002-9A8C-F9C6846C8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range</a:t>
            </a:r>
            <a:r>
              <a:rPr lang="en-US" b="1" dirty="0"/>
              <a:t>()</a:t>
            </a:r>
            <a:r>
              <a:rPr lang="en-US" dirty="0"/>
              <a:t> generator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5E85B27-5FFA-4354-B28A-AC30D010A3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965944"/>
          </a:xfrm>
        </p:spPr>
        <p:txBody>
          <a:bodyPr>
            <a:normAutofit/>
          </a:bodyPr>
          <a:lstStyle/>
          <a:p>
            <a:r>
              <a:rPr lang="en-US" b="1" dirty="0"/>
              <a:t>Solution: </a:t>
            </a: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range</a:t>
            </a:r>
            <a:r>
              <a:rPr lang="en-US" b="1" dirty="0"/>
              <a:t>() </a:t>
            </a:r>
            <a:r>
              <a:rPr lang="en-US" dirty="0"/>
              <a:t>generator can be used to replace the list object in 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 definition.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D94CAC5-C209-4071-B27F-12B9763E3E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31" t="39752" r="34680" b="20821"/>
          <a:stretch/>
        </p:blipFill>
        <p:spPr>
          <a:xfrm>
            <a:off x="6730999" y="125046"/>
            <a:ext cx="4554415" cy="6532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5624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E0D6A1A-B89D-4002-9A8C-F9C6846C8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range</a:t>
            </a:r>
            <a:r>
              <a:rPr lang="en-US" b="1" dirty="0"/>
              <a:t>()</a:t>
            </a:r>
            <a:r>
              <a:rPr lang="en-US" dirty="0"/>
              <a:t> generator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5E85B27-5FFA-4354-B28A-AC30D010A3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965944"/>
          </a:xfrm>
        </p:spPr>
        <p:txBody>
          <a:bodyPr>
            <a:normAutofit/>
          </a:bodyPr>
          <a:lstStyle/>
          <a:p>
            <a:r>
              <a:rPr lang="en-US" b="1" dirty="0"/>
              <a:t>Solution: </a:t>
            </a: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range</a:t>
            </a:r>
            <a:r>
              <a:rPr lang="en-US" b="1" dirty="0"/>
              <a:t>() </a:t>
            </a:r>
            <a:r>
              <a:rPr lang="en-US" dirty="0"/>
              <a:t>generator can be used to replace the list object in 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 definition.</a:t>
            </a:r>
          </a:p>
          <a:p>
            <a:r>
              <a:rPr lang="en-US" dirty="0"/>
              <a:t>It receives an integer </a:t>
            </a:r>
            <a:r>
              <a:rPr lang="en-US" b="1" dirty="0"/>
              <a:t>n.</a:t>
            </a:r>
          </a:p>
          <a:p>
            <a:r>
              <a:rPr lang="en-US" dirty="0"/>
              <a:t>Here, </a:t>
            </a:r>
            <a:r>
              <a:rPr lang="en-US" b="1" dirty="0">
                <a:solidFill>
                  <a:srgbClr val="00B050"/>
                </a:solidFill>
              </a:rPr>
              <a:t>range</a:t>
            </a:r>
            <a:r>
              <a:rPr lang="en-US" b="1" dirty="0"/>
              <a:t>(n) </a:t>
            </a:r>
            <a:r>
              <a:rPr lang="en-US" dirty="0"/>
              <a:t>means: the </a:t>
            </a:r>
            <a:r>
              <a:rPr lang="en-US" b="1" dirty="0"/>
              <a:t>iteration</a:t>
            </a:r>
            <a:r>
              <a:rPr lang="en-US" dirty="0"/>
              <a:t> </a:t>
            </a:r>
            <a:r>
              <a:rPr lang="en-US" b="1" dirty="0"/>
              <a:t>variable</a:t>
            </a:r>
            <a:r>
              <a:rPr lang="en-US" dirty="0"/>
              <a:t> will take </a:t>
            </a:r>
            <a:r>
              <a:rPr lang="en-US" b="1" dirty="0"/>
              <a:t>n</a:t>
            </a:r>
            <a:r>
              <a:rPr lang="en-US" dirty="0"/>
              <a:t> successive values, starting from 0 and incrementing by 1 each time.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D94CAC5-C209-4071-B27F-12B9763E3E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31" t="39752" r="34680" b="20821"/>
          <a:stretch/>
        </p:blipFill>
        <p:spPr>
          <a:xfrm>
            <a:off x="6730999" y="125046"/>
            <a:ext cx="4554415" cy="6532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6504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245E0-75C3-4458-AD74-CBC3E6140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range</a:t>
            </a:r>
            <a:r>
              <a:rPr lang="en-US" b="1" dirty="0"/>
              <a:t>()</a:t>
            </a:r>
            <a:r>
              <a:rPr lang="en-US" dirty="0"/>
              <a:t> generator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74816E-2B6B-422D-BA33-59FF5F912E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Up</a:t>
            </a:r>
            <a:r>
              <a:rPr lang="en-US" dirty="0"/>
              <a:t> </a:t>
            </a:r>
            <a:r>
              <a:rPr lang="en-US" b="1" dirty="0"/>
              <a:t>to</a:t>
            </a:r>
            <a:r>
              <a:rPr lang="en-US" dirty="0"/>
              <a:t> </a:t>
            </a:r>
            <a:r>
              <a:rPr lang="en-US" b="1" dirty="0"/>
              <a:t>three</a:t>
            </a:r>
            <a:r>
              <a:rPr lang="en-US" dirty="0"/>
              <a:t> </a:t>
            </a:r>
            <a:r>
              <a:rPr lang="en-US" b="1" dirty="0"/>
              <a:t>parameters</a:t>
            </a:r>
            <a:r>
              <a:rPr lang="en-US" dirty="0"/>
              <a:t> can be given to the </a:t>
            </a:r>
            <a:r>
              <a:rPr lang="en-US" b="1" dirty="0">
                <a:solidFill>
                  <a:srgbClr val="00B050"/>
                </a:solidFill>
              </a:rPr>
              <a:t>range</a:t>
            </a:r>
            <a:r>
              <a:rPr lang="en-US" b="1" dirty="0"/>
              <a:t>() </a:t>
            </a:r>
            <a:r>
              <a:rPr lang="en-US" dirty="0"/>
              <a:t>generator.</a:t>
            </a:r>
          </a:p>
          <a:p>
            <a:r>
              <a:rPr lang="en-US" sz="2400" b="1" dirty="0"/>
              <a:t>2 parameters: </a:t>
            </a:r>
            <a:r>
              <a:rPr lang="en-US" sz="2400" b="1" dirty="0">
                <a:solidFill>
                  <a:srgbClr val="00B050"/>
                </a:solidFill>
              </a:rPr>
              <a:t>range</a:t>
            </a:r>
            <a:r>
              <a:rPr lang="en-US" sz="2400" b="1" dirty="0"/>
              <a:t>(m, n)</a:t>
            </a:r>
            <a:r>
              <a:rPr lang="en-US" sz="2400" dirty="0"/>
              <a:t> makes the </a:t>
            </a:r>
            <a:r>
              <a:rPr lang="en-US" sz="2400" b="1" dirty="0"/>
              <a:t>iteration</a:t>
            </a:r>
            <a:r>
              <a:rPr lang="en-US" sz="2400" dirty="0"/>
              <a:t> </a:t>
            </a:r>
            <a:r>
              <a:rPr lang="en-US" sz="2400" b="1" dirty="0"/>
              <a:t>variable</a:t>
            </a:r>
            <a:r>
              <a:rPr lang="en-US" sz="2400" dirty="0"/>
              <a:t> take successive values, starting from </a:t>
            </a:r>
            <a:r>
              <a:rPr lang="en-US" sz="2400" b="1" dirty="0"/>
              <a:t>m (instead of 0)</a:t>
            </a:r>
            <a:r>
              <a:rPr lang="en-US" sz="2400" dirty="0"/>
              <a:t> and incrementing by 1 each time, until we reach </a:t>
            </a:r>
            <a:r>
              <a:rPr lang="en-US" sz="2400" b="1" dirty="0"/>
              <a:t>n (</a:t>
            </a:r>
            <a:r>
              <a:rPr lang="en-US" sz="2400" b="1" u="sng" dirty="0"/>
              <a:t>n not included</a:t>
            </a:r>
            <a:r>
              <a:rPr lang="en-US" sz="2400" b="1" dirty="0"/>
              <a:t>)</a:t>
            </a:r>
            <a:r>
              <a:rPr lang="en-US" sz="2400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CD25EF-1134-4BAB-BBC0-892A69255E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30" t="21563" r="32757" b="55937"/>
          <a:stretch/>
        </p:blipFill>
        <p:spPr>
          <a:xfrm>
            <a:off x="7018215" y="101600"/>
            <a:ext cx="3587263" cy="2399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3743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245E0-75C3-4458-AD74-CBC3E6140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range</a:t>
            </a:r>
            <a:r>
              <a:rPr lang="en-US" b="1" dirty="0"/>
              <a:t>()</a:t>
            </a:r>
            <a:r>
              <a:rPr lang="en-US" dirty="0"/>
              <a:t> generator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74816E-2B6B-422D-BA33-59FF5F912E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Up</a:t>
            </a:r>
            <a:r>
              <a:rPr lang="en-US" dirty="0"/>
              <a:t> </a:t>
            </a:r>
            <a:r>
              <a:rPr lang="en-US" b="1" dirty="0"/>
              <a:t>to</a:t>
            </a:r>
            <a:r>
              <a:rPr lang="en-US" dirty="0"/>
              <a:t> </a:t>
            </a:r>
            <a:r>
              <a:rPr lang="en-US" b="1" dirty="0"/>
              <a:t>three</a:t>
            </a:r>
            <a:r>
              <a:rPr lang="en-US" dirty="0"/>
              <a:t> </a:t>
            </a:r>
            <a:r>
              <a:rPr lang="en-US" b="1" dirty="0"/>
              <a:t>parameters</a:t>
            </a:r>
            <a:r>
              <a:rPr lang="en-US" dirty="0"/>
              <a:t> can be given to the </a:t>
            </a:r>
            <a:r>
              <a:rPr lang="en-US" b="1" dirty="0">
                <a:solidFill>
                  <a:srgbClr val="00B050"/>
                </a:solidFill>
              </a:rPr>
              <a:t>range</a:t>
            </a:r>
            <a:r>
              <a:rPr lang="en-US" b="1" dirty="0"/>
              <a:t>() </a:t>
            </a:r>
            <a:r>
              <a:rPr lang="en-US" dirty="0"/>
              <a:t>generator.</a:t>
            </a:r>
          </a:p>
          <a:p>
            <a:r>
              <a:rPr lang="en-US" sz="2400" b="1" dirty="0"/>
              <a:t>2 parameters: </a:t>
            </a:r>
            <a:r>
              <a:rPr lang="en-US" sz="2400" b="1" dirty="0">
                <a:solidFill>
                  <a:srgbClr val="00B050"/>
                </a:solidFill>
              </a:rPr>
              <a:t>range</a:t>
            </a:r>
            <a:r>
              <a:rPr lang="en-US" sz="2400" b="1" dirty="0"/>
              <a:t>(m, n)</a:t>
            </a:r>
            <a:r>
              <a:rPr lang="en-US" sz="2400" dirty="0"/>
              <a:t> makes the </a:t>
            </a:r>
            <a:r>
              <a:rPr lang="en-US" sz="2400" b="1" dirty="0"/>
              <a:t>iteration</a:t>
            </a:r>
            <a:r>
              <a:rPr lang="en-US" sz="2400" dirty="0"/>
              <a:t> </a:t>
            </a:r>
            <a:r>
              <a:rPr lang="en-US" sz="2400" b="1" dirty="0"/>
              <a:t>variable</a:t>
            </a:r>
            <a:r>
              <a:rPr lang="en-US" sz="2400" dirty="0"/>
              <a:t> take successive values, starting from </a:t>
            </a:r>
            <a:r>
              <a:rPr lang="en-US" sz="2400" b="1" dirty="0"/>
              <a:t>m (instead of 0)</a:t>
            </a:r>
            <a:r>
              <a:rPr lang="en-US" sz="2400" dirty="0"/>
              <a:t> and incrementing by 1 each time, until we reach </a:t>
            </a:r>
            <a:r>
              <a:rPr lang="en-US" sz="2400" b="1" dirty="0"/>
              <a:t>n (</a:t>
            </a:r>
            <a:r>
              <a:rPr lang="en-US" sz="2400" b="1" u="sng" dirty="0"/>
              <a:t>n not included</a:t>
            </a:r>
            <a:r>
              <a:rPr lang="en-US" sz="2400" b="1" dirty="0"/>
              <a:t>)</a:t>
            </a:r>
            <a:r>
              <a:rPr lang="en-US" sz="2400" dirty="0"/>
              <a:t>.</a:t>
            </a:r>
          </a:p>
          <a:p>
            <a:r>
              <a:rPr lang="en-US" sz="2400" b="1" dirty="0"/>
              <a:t>3 parameters: </a:t>
            </a:r>
            <a:r>
              <a:rPr lang="en-US" sz="2400" b="1" dirty="0">
                <a:solidFill>
                  <a:srgbClr val="00B050"/>
                </a:solidFill>
              </a:rPr>
              <a:t>range</a:t>
            </a:r>
            <a:r>
              <a:rPr lang="en-US" sz="2400" b="1" dirty="0"/>
              <a:t>(m, n, p)</a:t>
            </a:r>
            <a:r>
              <a:rPr lang="en-US" sz="2400" dirty="0"/>
              <a:t> makes the </a:t>
            </a:r>
            <a:r>
              <a:rPr lang="en-US" sz="2400" b="1" dirty="0"/>
              <a:t>iteration</a:t>
            </a:r>
            <a:r>
              <a:rPr lang="en-US" sz="2400" dirty="0"/>
              <a:t> </a:t>
            </a:r>
            <a:r>
              <a:rPr lang="en-US" sz="2400" b="1" dirty="0"/>
              <a:t>variable</a:t>
            </a:r>
            <a:r>
              <a:rPr lang="en-US" sz="2400" dirty="0"/>
              <a:t> take successive values, starting from </a:t>
            </a:r>
            <a:r>
              <a:rPr lang="en-US" sz="2400" b="1" dirty="0"/>
              <a:t>m (instead of 0)</a:t>
            </a:r>
            <a:r>
              <a:rPr lang="en-US" sz="2400" dirty="0"/>
              <a:t> and incrementing by </a:t>
            </a:r>
            <a:r>
              <a:rPr lang="en-US" sz="2400" b="1" dirty="0"/>
              <a:t>p (instead of 1)</a:t>
            </a:r>
            <a:r>
              <a:rPr lang="en-US" sz="2400" dirty="0"/>
              <a:t> each time, until we reach </a:t>
            </a:r>
            <a:r>
              <a:rPr lang="en-US" sz="2400" b="1" dirty="0"/>
              <a:t>n (</a:t>
            </a:r>
            <a:r>
              <a:rPr lang="en-US" sz="2400" b="1" u="sng" dirty="0"/>
              <a:t>n not included</a:t>
            </a:r>
            <a:r>
              <a:rPr lang="en-US" sz="2400" b="1" dirty="0"/>
              <a:t>)</a:t>
            </a:r>
            <a:r>
              <a:rPr lang="en-US" sz="2400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CD25EF-1134-4BAB-BBC0-892A69255E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30" t="21562" r="32757" b="38640"/>
          <a:stretch/>
        </p:blipFill>
        <p:spPr>
          <a:xfrm>
            <a:off x="7018215" y="101601"/>
            <a:ext cx="3587263" cy="4243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6358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245E0-75C3-4458-AD74-CBC3E6140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range</a:t>
            </a:r>
            <a:r>
              <a:rPr lang="en-US" b="1" dirty="0"/>
              <a:t>()</a:t>
            </a:r>
            <a:r>
              <a:rPr lang="en-US" dirty="0"/>
              <a:t> generator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74816E-2B6B-422D-BA33-59FF5F912E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Up</a:t>
            </a:r>
            <a:r>
              <a:rPr lang="en-US" dirty="0"/>
              <a:t> </a:t>
            </a:r>
            <a:r>
              <a:rPr lang="en-US" b="1" dirty="0"/>
              <a:t>to</a:t>
            </a:r>
            <a:r>
              <a:rPr lang="en-US" dirty="0"/>
              <a:t> </a:t>
            </a:r>
            <a:r>
              <a:rPr lang="en-US" b="1" dirty="0"/>
              <a:t>three</a:t>
            </a:r>
            <a:r>
              <a:rPr lang="en-US" dirty="0"/>
              <a:t> </a:t>
            </a:r>
            <a:r>
              <a:rPr lang="en-US" b="1" dirty="0"/>
              <a:t>parameters</a:t>
            </a:r>
            <a:r>
              <a:rPr lang="en-US" dirty="0"/>
              <a:t> can be given to the </a:t>
            </a:r>
            <a:r>
              <a:rPr lang="en-US" b="1" dirty="0">
                <a:solidFill>
                  <a:srgbClr val="00B050"/>
                </a:solidFill>
              </a:rPr>
              <a:t>range</a:t>
            </a:r>
            <a:r>
              <a:rPr lang="en-US" b="1" dirty="0"/>
              <a:t>() </a:t>
            </a:r>
            <a:r>
              <a:rPr lang="en-US" dirty="0"/>
              <a:t>generator.</a:t>
            </a:r>
          </a:p>
          <a:p>
            <a:r>
              <a:rPr lang="en-US" sz="2400" b="1" dirty="0"/>
              <a:t>2 parameters: </a:t>
            </a:r>
            <a:r>
              <a:rPr lang="en-US" sz="2400" b="1" dirty="0">
                <a:solidFill>
                  <a:srgbClr val="00B050"/>
                </a:solidFill>
              </a:rPr>
              <a:t>range</a:t>
            </a:r>
            <a:r>
              <a:rPr lang="en-US" sz="2400" b="1" dirty="0"/>
              <a:t>(m, n)</a:t>
            </a:r>
            <a:r>
              <a:rPr lang="en-US" sz="2400" dirty="0"/>
              <a:t> makes the </a:t>
            </a:r>
            <a:r>
              <a:rPr lang="en-US" sz="2400" b="1" dirty="0"/>
              <a:t>iteration</a:t>
            </a:r>
            <a:r>
              <a:rPr lang="en-US" sz="2400" dirty="0"/>
              <a:t> </a:t>
            </a:r>
            <a:r>
              <a:rPr lang="en-US" sz="2400" b="1" dirty="0"/>
              <a:t>variable</a:t>
            </a:r>
            <a:r>
              <a:rPr lang="en-US" sz="2400" dirty="0"/>
              <a:t> take successive values, starting from </a:t>
            </a:r>
            <a:r>
              <a:rPr lang="en-US" sz="2400" b="1" dirty="0"/>
              <a:t>m (instead of 0)</a:t>
            </a:r>
            <a:r>
              <a:rPr lang="en-US" sz="2400" dirty="0"/>
              <a:t> and incrementing by 1 each time, until we reach </a:t>
            </a:r>
            <a:r>
              <a:rPr lang="en-US" sz="2400" b="1" dirty="0"/>
              <a:t>n (</a:t>
            </a:r>
            <a:r>
              <a:rPr lang="en-US" sz="2400" b="1" u="sng" dirty="0"/>
              <a:t>n not included</a:t>
            </a:r>
            <a:r>
              <a:rPr lang="en-US" sz="2400" b="1" dirty="0"/>
              <a:t>)</a:t>
            </a:r>
            <a:r>
              <a:rPr lang="en-US" sz="2400" dirty="0"/>
              <a:t>.</a:t>
            </a:r>
          </a:p>
          <a:p>
            <a:r>
              <a:rPr lang="en-US" sz="2400" b="1" dirty="0"/>
              <a:t>3 parameters: </a:t>
            </a:r>
            <a:r>
              <a:rPr lang="en-US" sz="2400" b="1" dirty="0">
                <a:solidFill>
                  <a:srgbClr val="00B050"/>
                </a:solidFill>
              </a:rPr>
              <a:t>range</a:t>
            </a:r>
            <a:r>
              <a:rPr lang="en-US" sz="2400" b="1" dirty="0"/>
              <a:t>(m, n, p)</a:t>
            </a:r>
            <a:r>
              <a:rPr lang="en-US" sz="2400" dirty="0"/>
              <a:t> makes the </a:t>
            </a:r>
            <a:r>
              <a:rPr lang="en-US" sz="2400" b="1" dirty="0"/>
              <a:t>iteration</a:t>
            </a:r>
            <a:r>
              <a:rPr lang="en-US" sz="2400" dirty="0"/>
              <a:t> </a:t>
            </a:r>
            <a:r>
              <a:rPr lang="en-US" sz="2400" b="1" dirty="0"/>
              <a:t>variable</a:t>
            </a:r>
            <a:r>
              <a:rPr lang="en-US" sz="2400" dirty="0"/>
              <a:t> take successive values, starting from </a:t>
            </a:r>
            <a:r>
              <a:rPr lang="en-US" sz="2400" b="1" dirty="0"/>
              <a:t>m (instead of 0)</a:t>
            </a:r>
            <a:r>
              <a:rPr lang="en-US" sz="2400" dirty="0"/>
              <a:t> and incrementing by </a:t>
            </a:r>
            <a:r>
              <a:rPr lang="en-US" sz="2400" b="1" dirty="0"/>
              <a:t>p (instead of 1)</a:t>
            </a:r>
            <a:r>
              <a:rPr lang="en-US" sz="2400" dirty="0"/>
              <a:t> each time, until we reach </a:t>
            </a:r>
            <a:r>
              <a:rPr lang="en-US" sz="2400" b="1" dirty="0"/>
              <a:t>n (</a:t>
            </a:r>
            <a:r>
              <a:rPr lang="en-US" sz="2400" b="1" u="sng" dirty="0"/>
              <a:t>n not included</a:t>
            </a:r>
            <a:r>
              <a:rPr lang="en-US" sz="2400" b="1" dirty="0"/>
              <a:t>)</a:t>
            </a:r>
            <a:r>
              <a:rPr lang="en-US" sz="2400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CD25EF-1134-4BAB-BBC0-892A69255E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30" t="21562" r="32757" b="15077"/>
          <a:stretch/>
        </p:blipFill>
        <p:spPr>
          <a:xfrm>
            <a:off x="7018215" y="101600"/>
            <a:ext cx="3587263" cy="675639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C665ED0-C4CE-4867-85E4-21640562D619}"/>
              </a:ext>
            </a:extLst>
          </p:cNvPr>
          <p:cNvSpPr txBox="1"/>
          <p:nvPr/>
        </p:nvSpPr>
        <p:spPr>
          <a:xfrm>
            <a:off x="7862277" y="5423878"/>
            <a:ext cx="42124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Note:</a:t>
            </a:r>
            <a:r>
              <a:rPr lang="en-US" sz="2400" dirty="0"/>
              <a:t> if two or more parameters are used, we can play with negative values.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1254730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BC776-F489-4F89-B9D1-64DFC92047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 (Week3, Session1 – W3S1)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F85463-414E-4F5F-96DD-C1BA37CF02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list type (quick intro, much more to come on W3)</a:t>
            </a:r>
          </a:p>
          <a:p>
            <a:r>
              <a:rPr lang="en-US" dirty="0"/>
              <a:t>The for statement</a:t>
            </a:r>
          </a:p>
          <a:p>
            <a:r>
              <a:rPr lang="en-US" dirty="0"/>
              <a:t>The range() generator</a:t>
            </a:r>
          </a:p>
          <a:p>
            <a:r>
              <a:rPr lang="en-US" dirty="0"/>
              <a:t>The enumerate() generator</a:t>
            </a:r>
          </a:p>
          <a:p>
            <a:r>
              <a:rPr lang="en-US" dirty="0"/>
              <a:t>The zip() generator</a:t>
            </a:r>
          </a:p>
          <a:p>
            <a:r>
              <a:rPr lang="en-US" dirty="0"/>
              <a:t>Nesting for loops</a:t>
            </a:r>
          </a:p>
          <a:p>
            <a:r>
              <a:rPr lang="en-US" dirty="0"/>
              <a:t>Breaking for loops</a:t>
            </a:r>
          </a:p>
        </p:txBody>
      </p:sp>
    </p:spTree>
    <p:extLst>
      <p:ext uri="{BB962C8B-B14F-4D97-AF65-F5344CB8AC3E}">
        <p14:creationId xmlns:p14="http://schemas.microsoft.com/office/powerpoint/2010/main" val="28657924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6A5C5-8F44-46AA-9903-9D18C1324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enumerate</a:t>
            </a:r>
            <a:r>
              <a:rPr lang="en-US" b="1" dirty="0"/>
              <a:t>()</a:t>
            </a:r>
            <a:r>
              <a:rPr lang="en-US" dirty="0"/>
              <a:t> generator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9E3161-6678-408C-B86D-ECE163A0DC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enumerate</a:t>
            </a:r>
            <a:r>
              <a:rPr lang="en-US" b="1" dirty="0"/>
              <a:t>()</a:t>
            </a:r>
            <a:r>
              <a:rPr lang="en-US" dirty="0"/>
              <a:t> generator can be used to </a:t>
            </a:r>
            <a:r>
              <a:rPr lang="en-US" b="1" dirty="0"/>
              <a:t>update</a:t>
            </a:r>
            <a:r>
              <a:rPr lang="en-US" dirty="0"/>
              <a:t> </a:t>
            </a:r>
            <a:r>
              <a:rPr lang="en-US" b="1" dirty="0"/>
              <a:t>two</a:t>
            </a:r>
            <a:r>
              <a:rPr lang="en-US" dirty="0"/>
              <a:t> </a:t>
            </a:r>
            <a:r>
              <a:rPr lang="en-US" b="1" dirty="0"/>
              <a:t>iteration</a:t>
            </a:r>
            <a:r>
              <a:rPr lang="en-US" dirty="0"/>
              <a:t> </a:t>
            </a:r>
            <a:r>
              <a:rPr lang="en-US" b="1" dirty="0"/>
              <a:t>variables</a:t>
            </a:r>
            <a:r>
              <a:rPr lang="en-US" dirty="0"/>
              <a:t> at once.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7484C33-24B8-457B-B002-FEAE602E29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667" t="19897" r="75769" b="42564"/>
          <a:stretch/>
        </p:blipFill>
        <p:spPr>
          <a:xfrm>
            <a:off x="6377354" y="1395602"/>
            <a:ext cx="5614878" cy="5242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4651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6A5C5-8F44-46AA-9903-9D18C1324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enumerate</a:t>
            </a:r>
            <a:r>
              <a:rPr lang="en-US" b="1" dirty="0"/>
              <a:t>()</a:t>
            </a:r>
            <a:r>
              <a:rPr lang="en-US" dirty="0"/>
              <a:t> generator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9E3161-6678-408C-B86D-ECE163A0DC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5"/>
          </a:xfrm>
        </p:spPr>
        <p:txBody>
          <a:bodyPr>
            <a:normAutofit/>
          </a:bodyPr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enumerate</a:t>
            </a:r>
            <a:r>
              <a:rPr lang="en-US" b="1" dirty="0"/>
              <a:t>()</a:t>
            </a:r>
            <a:r>
              <a:rPr lang="en-US" dirty="0"/>
              <a:t> generator can be used to </a:t>
            </a:r>
            <a:r>
              <a:rPr lang="en-US" b="1" dirty="0"/>
              <a:t>update</a:t>
            </a:r>
            <a:r>
              <a:rPr lang="en-US" dirty="0"/>
              <a:t> </a:t>
            </a:r>
            <a:r>
              <a:rPr lang="en-US" b="1" dirty="0"/>
              <a:t>two</a:t>
            </a:r>
            <a:r>
              <a:rPr lang="en-US" dirty="0"/>
              <a:t> </a:t>
            </a:r>
            <a:r>
              <a:rPr lang="en-US" b="1" dirty="0"/>
              <a:t>iteration</a:t>
            </a:r>
            <a:r>
              <a:rPr lang="en-US" dirty="0"/>
              <a:t> </a:t>
            </a:r>
            <a:r>
              <a:rPr lang="en-US" b="1" dirty="0"/>
              <a:t>variables</a:t>
            </a:r>
            <a:r>
              <a:rPr lang="en-US" dirty="0"/>
              <a:t> at once.</a:t>
            </a:r>
            <a:br>
              <a:rPr lang="en-US" dirty="0"/>
            </a:br>
            <a:r>
              <a:rPr lang="en-US" dirty="0"/>
              <a:t>On each loop iteration:</a:t>
            </a:r>
          </a:p>
          <a:p>
            <a:r>
              <a:rPr lang="en-US" dirty="0"/>
              <a:t>The first one takes values consisting of the </a:t>
            </a:r>
            <a:r>
              <a:rPr lang="en-US" b="1" dirty="0"/>
              <a:t>position</a:t>
            </a:r>
            <a:r>
              <a:rPr lang="en-US" dirty="0"/>
              <a:t> </a:t>
            </a:r>
            <a:r>
              <a:rPr lang="en-US" b="1" dirty="0"/>
              <a:t>index</a:t>
            </a:r>
            <a:r>
              <a:rPr lang="en-US" dirty="0"/>
              <a:t> (1</a:t>
            </a:r>
            <a:r>
              <a:rPr lang="en-US" baseline="30000" dirty="0"/>
              <a:t>st</a:t>
            </a:r>
            <a:r>
              <a:rPr lang="en-US" dirty="0"/>
              <a:t>, 2</a:t>
            </a:r>
            <a:r>
              <a:rPr lang="en-US" baseline="30000" dirty="0"/>
              <a:t>nd</a:t>
            </a:r>
            <a:r>
              <a:rPr lang="en-US" dirty="0"/>
              <a:t>,3</a:t>
            </a:r>
            <a:r>
              <a:rPr lang="en-US" baseline="30000" dirty="0"/>
              <a:t>rd</a:t>
            </a:r>
            <a:r>
              <a:rPr lang="en-US" dirty="0"/>
              <a:t>,… element),</a:t>
            </a:r>
          </a:p>
          <a:p>
            <a:r>
              <a:rPr lang="en-US" dirty="0"/>
              <a:t>The second is takes </a:t>
            </a:r>
            <a:r>
              <a:rPr lang="en-US" b="1" dirty="0"/>
              <a:t>value</a:t>
            </a:r>
            <a:r>
              <a:rPr lang="en-US" dirty="0"/>
              <a:t> of the element in the list.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7484C33-24B8-457B-B002-FEAE602E29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667" t="19897" r="75769" b="42564"/>
          <a:stretch/>
        </p:blipFill>
        <p:spPr>
          <a:xfrm>
            <a:off x="6377354" y="1395602"/>
            <a:ext cx="5614878" cy="5242467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00A3F662-FDAF-4498-A21C-BB8BA50C7D9E}"/>
              </a:ext>
            </a:extLst>
          </p:cNvPr>
          <p:cNvSpPr/>
          <p:nvPr/>
        </p:nvSpPr>
        <p:spPr>
          <a:xfrm rot="19447355">
            <a:off x="6413591" y="1993777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1A78BC59-2ED7-478E-A0F8-0075C8130125}"/>
              </a:ext>
            </a:extLst>
          </p:cNvPr>
          <p:cNvSpPr/>
          <p:nvPr/>
        </p:nvSpPr>
        <p:spPr>
          <a:xfrm rot="19447355">
            <a:off x="7206852" y="2017223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57543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6A5C5-8F44-46AA-9903-9D18C1324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enumerate</a:t>
            </a:r>
            <a:r>
              <a:rPr lang="en-US" b="1" dirty="0"/>
              <a:t>()</a:t>
            </a:r>
            <a:r>
              <a:rPr lang="en-US" dirty="0"/>
              <a:t> generator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9E3161-6678-408C-B86D-ECE163A0DC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5"/>
          </a:xfrm>
        </p:spPr>
        <p:txBody>
          <a:bodyPr>
            <a:normAutofit/>
          </a:bodyPr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enumerate</a:t>
            </a:r>
            <a:r>
              <a:rPr lang="en-US" b="1" dirty="0"/>
              <a:t>()</a:t>
            </a:r>
            <a:r>
              <a:rPr lang="en-US" dirty="0"/>
              <a:t> generator can be used to </a:t>
            </a:r>
            <a:r>
              <a:rPr lang="en-US" b="1" dirty="0"/>
              <a:t>update</a:t>
            </a:r>
            <a:r>
              <a:rPr lang="en-US" dirty="0"/>
              <a:t> </a:t>
            </a:r>
            <a:r>
              <a:rPr lang="en-US" b="1" dirty="0"/>
              <a:t>two</a:t>
            </a:r>
            <a:r>
              <a:rPr lang="en-US" dirty="0"/>
              <a:t> </a:t>
            </a:r>
            <a:r>
              <a:rPr lang="en-US" b="1" dirty="0"/>
              <a:t>iteration</a:t>
            </a:r>
            <a:r>
              <a:rPr lang="en-US" dirty="0"/>
              <a:t> </a:t>
            </a:r>
            <a:r>
              <a:rPr lang="en-US" b="1" dirty="0"/>
              <a:t>variables</a:t>
            </a:r>
            <a:r>
              <a:rPr lang="en-US" dirty="0"/>
              <a:t> at once.</a:t>
            </a:r>
            <a:br>
              <a:rPr lang="en-US" dirty="0"/>
            </a:br>
            <a:r>
              <a:rPr lang="en-US" dirty="0"/>
              <a:t>On each loop iteration:</a:t>
            </a:r>
          </a:p>
          <a:p>
            <a:r>
              <a:rPr lang="en-US" dirty="0"/>
              <a:t>The first one takes values consisting of the </a:t>
            </a:r>
            <a:r>
              <a:rPr lang="en-US" b="1" dirty="0"/>
              <a:t>position</a:t>
            </a:r>
            <a:r>
              <a:rPr lang="en-US" dirty="0"/>
              <a:t> </a:t>
            </a:r>
            <a:r>
              <a:rPr lang="en-US" b="1" dirty="0"/>
              <a:t>index</a:t>
            </a:r>
            <a:r>
              <a:rPr lang="en-US" dirty="0"/>
              <a:t> (1</a:t>
            </a:r>
            <a:r>
              <a:rPr lang="en-US" baseline="30000" dirty="0"/>
              <a:t>st</a:t>
            </a:r>
            <a:r>
              <a:rPr lang="en-US" dirty="0"/>
              <a:t>, 2</a:t>
            </a:r>
            <a:r>
              <a:rPr lang="en-US" baseline="30000" dirty="0"/>
              <a:t>nd</a:t>
            </a:r>
            <a:r>
              <a:rPr lang="en-US" dirty="0"/>
              <a:t>,3</a:t>
            </a:r>
            <a:r>
              <a:rPr lang="en-US" baseline="30000" dirty="0"/>
              <a:t>rd</a:t>
            </a:r>
            <a:r>
              <a:rPr lang="en-US" dirty="0"/>
              <a:t>,… element),</a:t>
            </a:r>
          </a:p>
          <a:p>
            <a:r>
              <a:rPr lang="en-US" dirty="0"/>
              <a:t>The second is takes </a:t>
            </a:r>
            <a:r>
              <a:rPr lang="en-US" b="1" dirty="0"/>
              <a:t>value</a:t>
            </a:r>
            <a:r>
              <a:rPr lang="en-US" dirty="0"/>
              <a:t> of the element in the list.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7484C33-24B8-457B-B002-FEAE602E29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667" t="19897" r="75769" b="42564"/>
          <a:stretch/>
        </p:blipFill>
        <p:spPr>
          <a:xfrm>
            <a:off x="6377354" y="1395602"/>
            <a:ext cx="5614878" cy="5242467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00A3F662-FDAF-4498-A21C-BB8BA50C7D9E}"/>
              </a:ext>
            </a:extLst>
          </p:cNvPr>
          <p:cNvSpPr/>
          <p:nvPr/>
        </p:nvSpPr>
        <p:spPr>
          <a:xfrm rot="10800000">
            <a:off x="7007561" y="3523457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6FCE5D-CDA1-4253-9DC6-66F4387A25E9}"/>
              </a:ext>
            </a:extLst>
          </p:cNvPr>
          <p:cNvSpPr txBox="1"/>
          <p:nvPr/>
        </p:nvSpPr>
        <p:spPr>
          <a:xfrm>
            <a:off x="8020063" y="3384332"/>
            <a:ext cx="3972169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Note: </a:t>
            </a:r>
            <a:r>
              <a:rPr lang="en-US" sz="2800" dirty="0"/>
              <a:t>In Python, </a:t>
            </a:r>
            <a:r>
              <a:rPr lang="en-US" sz="2800" b="1" dirty="0"/>
              <a:t>we start counting from 0</a:t>
            </a:r>
            <a:r>
              <a:rPr lang="en-US" sz="2800" dirty="0"/>
              <a:t>.</a:t>
            </a:r>
            <a:br>
              <a:rPr lang="en-US" sz="2800" dirty="0"/>
            </a:br>
            <a:r>
              <a:rPr lang="en-US" sz="2800" dirty="0"/>
              <a:t>What we call the 1</a:t>
            </a:r>
            <a:r>
              <a:rPr lang="en-US" sz="2800" baseline="30000" dirty="0"/>
              <a:t>st</a:t>
            </a:r>
            <a:r>
              <a:rPr lang="en-US" sz="2800" dirty="0"/>
              <a:t> element of the list in English, is called the 0</a:t>
            </a:r>
            <a:r>
              <a:rPr lang="en-US" sz="2800" baseline="30000" dirty="0"/>
              <a:t>th</a:t>
            </a:r>
            <a:r>
              <a:rPr lang="en-US" sz="2800" dirty="0"/>
              <a:t> element (index = 0) in programming</a:t>
            </a:r>
            <a:r>
              <a:rPr lang="en-GB" sz="2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944228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3FFC4-89B8-4427-A1C1-A1A449DE9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zip</a:t>
            </a:r>
            <a:r>
              <a:rPr lang="en-US" b="1" dirty="0"/>
              <a:t>()</a:t>
            </a:r>
            <a:r>
              <a:rPr lang="en-US" dirty="0"/>
              <a:t> generator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684DAD-2071-474C-91C1-068202C348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977196"/>
          </a:xfrm>
        </p:spPr>
        <p:txBody>
          <a:bodyPr/>
          <a:lstStyle/>
          <a:p>
            <a:r>
              <a:rPr lang="en-US" dirty="0"/>
              <a:t>Want to browse through the elements of multiple lists at the same time?</a:t>
            </a:r>
          </a:p>
          <a:p>
            <a:r>
              <a:rPr lang="en-US" dirty="0"/>
              <a:t>Use the </a:t>
            </a:r>
            <a:r>
              <a:rPr lang="en-US" b="1" dirty="0">
                <a:solidFill>
                  <a:srgbClr val="00B050"/>
                </a:solidFill>
              </a:rPr>
              <a:t>zip</a:t>
            </a:r>
            <a:r>
              <a:rPr lang="en-US" b="1" dirty="0"/>
              <a:t>()</a:t>
            </a:r>
            <a:r>
              <a:rPr lang="en-US" dirty="0"/>
              <a:t> generator!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523F159-FBD5-4E9C-9940-0ED7E9E5C6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383" t="33655" r="24612" b="23103"/>
          <a:stretch/>
        </p:blipFill>
        <p:spPr>
          <a:xfrm>
            <a:off x="6096000" y="1600994"/>
            <a:ext cx="6040946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5552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3FFC4-89B8-4427-A1C1-A1A449DE9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zip</a:t>
            </a:r>
            <a:r>
              <a:rPr lang="en-US" b="1" dirty="0"/>
              <a:t>()</a:t>
            </a:r>
            <a:r>
              <a:rPr lang="en-US" dirty="0"/>
              <a:t> generator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684DAD-2071-474C-91C1-068202C348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977196"/>
          </a:xfrm>
        </p:spPr>
        <p:txBody>
          <a:bodyPr/>
          <a:lstStyle/>
          <a:p>
            <a:r>
              <a:rPr lang="en-US" dirty="0"/>
              <a:t>Want to browse through the elements of multiple lists at the same time?</a:t>
            </a:r>
          </a:p>
          <a:p>
            <a:r>
              <a:rPr lang="en-US" dirty="0"/>
              <a:t>Use the </a:t>
            </a:r>
            <a:r>
              <a:rPr lang="en-US" b="1" dirty="0">
                <a:solidFill>
                  <a:srgbClr val="00B050"/>
                </a:solidFill>
              </a:rPr>
              <a:t>zip</a:t>
            </a:r>
            <a:r>
              <a:rPr lang="en-US" b="1" dirty="0"/>
              <a:t>()</a:t>
            </a:r>
            <a:r>
              <a:rPr lang="en-US" dirty="0"/>
              <a:t> generator!</a:t>
            </a:r>
          </a:p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zip</a:t>
            </a:r>
            <a:r>
              <a:rPr lang="en-US" b="1" dirty="0"/>
              <a:t>()</a:t>
            </a:r>
            <a:r>
              <a:rPr lang="en-US" dirty="0"/>
              <a:t> generator takes </a:t>
            </a:r>
            <a:r>
              <a:rPr lang="en-US" b="1" dirty="0"/>
              <a:t>multiple</a:t>
            </a:r>
            <a:r>
              <a:rPr lang="en-US" dirty="0"/>
              <a:t> </a:t>
            </a:r>
            <a:r>
              <a:rPr lang="en-US" b="1" dirty="0"/>
              <a:t>lists</a:t>
            </a:r>
            <a:r>
              <a:rPr lang="en-US" dirty="0"/>
              <a:t> of </a:t>
            </a:r>
            <a:r>
              <a:rPr lang="en-US" b="1" u="sng" dirty="0"/>
              <a:t>equal length</a:t>
            </a:r>
            <a:r>
              <a:rPr lang="en-US" b="1" dirty="0"/>
              <a:t> </a:t>
            </a:r>
            <a:r>
              <a:rPr lang="en-US" dirty="0"/>
              <a:t>(same number of elements).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523F159-FBD5-4E9C-9940-0ED7E9E5C6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383" t="33655" r="24612" b="23103"/>
          <a:stretch/>
        </p:blipFill>
        <p:spPr>
          <a:xfrm>
            <a:off x="6096000" y="1600994"/>
            <a:ext cx="6040946" cy="4800600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5AC7D0A4-97E4-417C-AC63-A677550591CE}"/>
              </a:ext>
            </a:extLst>
          </p:cNvPr>
          <p:cNvSpPr/>
          <p:nvPr/>
        </p:nvSpPr>
        <p:spPr>
          <a:xfrm rot="19447355">
            <a:off x="6132236" y="2400176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788C4228-E919-491A-A95F-A1AB9078031F}"/>
              </a:ext>
            </a:extLst>
          </p:cNvPr>
          <p:cNvSpPr/>
          <p:nvPr/>
        </p:nvSpPr>
        <p:spPr>
          <a:xfrm rot="10800000">
            <a:off x="7548420" y="4639284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34653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3FFC4-89B8-4427-A1C1-A1A449DE9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zip</a:t>
            </a:r>
            <a:r>
              <a:rPr lang="en-US" b="1" dirty="0"/>
              <a:t>()</a:t>
            </a:r>
            <a:r>
              <a:rPr lang="en-US" dirty="0"/>
              <a:t> generator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684DAD-2071-474C-91C1-068202C348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977196"/>
          </a:xfrm>
        </p:spPr>
        <p:txBody>
          <a:bodyPr/>
          <a:lstStyle/>
          <a:p>
            <a:r>
              <a:rPr lang="en-US" dirty="0"/>
              <a:t>Want to browse through the elements of multiple lists at the same time?</a:t>
            </a:r>
          </a:p>
          <a:p>
            <a:r>
              <a:rPr lang="en-US" dirty="0"/>
              <a:t>Use the </a:t>
            </a:r>
            <a:r>
              <a:rPr lang="en-US" b="1" dirty="0">
                <a:solidFill>
                  <a:srgbClr val="00B050"/>
                </a:solidFill>
              </a:rPr>
              <a:t>zip</a:t>
            </a:r>
            <a:r>
              <a:rPr lang="en-US" b="1" dirty="0"/>
              <a:t>()</a:t>
            </a:r>
            <a:r>
              <a:rPr lang="en-US" dirty="0"/>
              <a:t> generator!</a:t>
            </a:r>
          </a:p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zip</a:t>
            </a:r>
            <a:r>
              <a:rPr lang="en-US" b="1" dirty="0"/>
              <a:t>()</a:t>
            </a:r>
            <a:r>
              <a:rPr lang="en-US" dirty="0"/>
              <a:t> generator takes </a:t>
            </a:r>
            <a:r>
              <a:rPr lang="en-US" b="1" dirty="0"/>
              <a:t>multiple</a:t>
            </a:r>
            <a:r>
              <a:rPr lang="en-US" dirty="0"/>
              <a:t> </a:t>
            </a:r>
            <a:r>
              <a:rPr lang="en-US" b="1" dirty="0"/>
              <a:t>lists</a:t>
            </a:r>
            <a:r>
              <a:rPr lang="en-US" dirty="0"/>
              <a:t> of </a:t>
            </a:r>
            <a:r>
              <a:rPr lang="en-US" b="1" u="sng" dirty="0"/>
              <a:t>equal length</a:t>
            </a:r>
            <a:r>
              <a:rPr lang="en-US" b="1" dirty="0"/>
              <a:t> </a:t>
            </a:r>
            <a:r>
              <a:rPr lang="en-US" dirty="0"/>
              <a:t>(same number of elements).</a:t>
            </a:r>
          </a:p>
          <a:p>
            <a:r>
              <a:rPr lang="en-US" dirty="0"/>
              <a:t>Updates that many </a:t>
            </a:r>
            <a:r>
              <a:rPr lang="en-US" b="1" dirty="0"/>
              <a:t>iteration</a:t>
            </a:r>
            <a:r>
              <a:rPr lang="en-US" dirty="0"/>
              <a:t> </a:t>
            </a:r>
            <a:r>
              <a:rPr lang="en-US" b="1" dirty="0"/>
              <a:t>variables</a:t>
            </a:r>
            <a:r>
              <a:rPr lang="en-US" dirty="0"/>
              <a:t> on each loop iteration, in a </a:t>
            </a:r>
            <a:r>
              <a:rPr lang="en-US" b="1" u="sng" dirty="0"/>
              <a:t>synchronized</a:t>
            </a:r>
            <a:r>
              <a:rPr lang="en-US" dirty="0"/>
              <a:t> </a:t>
            </a:r>
            <a:r>
              <a:rPr lang="en-US" b="1" dirty="0"/>
              <a:t>manner</a:t>
            </a:r>
            <a:r>
              <a:rPr lang="en-US" dirty="0"/>
              <a:t>.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523F159-FBD5-4E9C-9940-0ED7E9E5C6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383" t="33655" r="24612" b="23103"/>
          <a:stretch/>
        </p:blipFill>
        <p:spPr>
          <a:xfrm>
            <a:off x="6096000" y="1600994"/>
            <a:ext cx="6040946" cy="4800600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5AC7D0A4-97E4-417C-AC63-A677550591CE}"/>
              </a:ext>
            </a:extLst>
          </p:cNvPr>
          <p:cNvSpPr/>
          <p:nvPr/>
        </p:nvSpPr>
        <p:spPr>
          <a:xfrm rot="19447355">
            <a:off x="8351806" y="2423621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80389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0C3A5-F950-4036-A391-0428317D5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Nesting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loops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0F787C-451D-4AFD-89D5-D04C678B31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944630"/>
          </a:xfrm>
        </p:spPr>
        <p:txBody>
          <a:bodyPr/>
          <a:lstStyle/>
          <a:p>
            <a:r>
              <a:rPr lang="en-US" dirty="0"/>
              <a:t>Just like we </a:t>
            </a:r>
            <a:r>
              <a:rPr lang="en-US" b="1" dirty="0"/>
              <a:t>nested</a:t>
            </a:r>
            <a:r>
              <a:rPr lang="en-US" dirty="0"/>
              <a:t>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statements earlier, we can </a:t>
            </a:r>
            <a:r>
              <a:rPr lang="en-US" b="1" dirty="0"/>
              <a:t>nest</a:t>
            </a:r>
            <a:r>
              <a:rPr lang="en-US" dirty="0"/>
              <a:t>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62A851-DF27-402D-BB74-088AF6B937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241" t="23111" r="24630" b="19407"/>
          <a:stretch/>
        </p:blipFill>
        <p:spPr>
          <a:xfrm>
            <a:off x="6002025" y="279143"/>
            <a:ext cx="6189975" cy="6491112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28DFFFBE-74D5-41A7-933E-D9FCF1383061}"/>
              </a:ext>
            </a:extLst>
          </p:cNvPr>
          <p:cNvSpPr/>
          <p:nvPr/>
        </p:nvSpPr>
        <p:spPr>
          <a:xfrm rot="19447355">
            <a:off x="6038263" y="1352204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F2ACB02B-3079-4F76-8C08-597AAF6F0A97}"/>
              </a:ext>
            </a:extLst>
          </p:cNvPr>
          <p:cNvSpPr/>
          <p:nvPr/>
        </p:nvSpPr>
        <p:spPr>
          <a:xfrm rot="19447355">
            <a:off x="5627077" y="1115109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76755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0C3A5-F950-4036-A391-0428317D5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Nesting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loops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0F787C-451D-4AFD-89D5-D04C678B31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944630"/>
          </a:xfrm>
        </p:spPr>
        <p:txBody>
          <a:bodyPr/>
          <a:lstStyle/>
          <a:p>
            <a:r>
              <a:rPr lang="en-US" dirty="0"/>
              <a:t>Just like we </a:t>
            </a:r>
            <a:r>
              <a:rPr lang="en-US" b="1" dirty="0"/>
              <a:t>nested</a:t>
            </a:r>
            <a:r>
              <a:rPr lang="en-US" dirty="0"/>
              <a:t>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statements earlier, we can </a:t>
            </a:r>
            <a:r>
              <a:rPr lang="en-US" b="1" dirty="0"/>
              <a:t>nest</a:t>
            </a:r>
            <a:r>
              <a:rPr lang="en-US" dirty="0"/>
              <a:t>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loops.</a:t>
            </a:r>
          </a:p>
          <a:p>
            <a:r>
              <a:rPr lang="en-US" dirty="0"/>
              <a:t>Works “almost” like the </a:t>
            </a:r>
            <a:r>
              <a:rPr lang="en-US" b="1" dirty="0">
                <a:solidFill>
                  <a:srgbClr val="00B050"/>
                </a:solidFill>
              </a:rPr>
              <a:t>zip</a:t>
            </a:r>
            <a:r>
              <a:rPr lang="en-US" dirty="0"/>
              <a:t> generator,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62A851-DF27-402D-BB74-088AF6B937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241" t="23111" r="24630" b="19407"/>
          <a:stretch/>
        </p:blipFill>
        <p:spPr>
          <a:xfrm>
            <a:off x="6002025" y="279143"/>
            <a:ext cx="6189975" cy="6491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7994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0C3A5-F950-4036-A391-0428317D5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Nesting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loops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0F787C-451D-4AFD-89D5-D04C678B31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944630"/>
          </a:xfrm>
        </p:spPr>
        <p:txBody>
          <a:bodyPr/>
          <a:lstStyle/>
          <a:p>
            <a:r>
              <a:rPr lang="en-US" dirty="0"/>
              <a:t>Just like we </a:t>
            </a:r>
            <a:r>
              <a:rPr lang="en-US" b="1" dirty="0"/>
              <a:t>nested</a:t>
            </a:r>
            <a:r>
              <a:rPr lang="en-US" dirty="0"/>
              <a:t>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statements earlier, we can </a:t>
            </a:r>
            <a:r>
              <a:rPr lang="en-US" b="1" dirty="0"/>
              <a:t>nest</a:t>
            </a:r>
            <a:r>
              <a:rPr lang="en-US" dirty="0"/>
              <a:t>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loops.</a:t>
            </a:r>
          </a:p>
          <a:p>
            <a:r>
              <a:rPr lang="en-US" dirty="0"/>
              <a:t>Works “almost” like the </a:t>
            </a:r>
            <a:r>
              <a:rPr lang="en-US" b="1" dirty="0">
                <a:solidFill>
                  <a:srgbClr val="00B050"/>
                </a:solidFill>
              </a:rPr>
              <a:t>zip</a:t>
            </a:r>
            <a:r>
              <a:rPr lang="en-US" dirty="0"/>
              <a:t> generator,</a:t>
            </a:r>
          </a:p>
          <a:p>
            <a:r>
              <a:rPr lang="en-US" dirty="0"/>
              <a:t>But updates the </a:t>
            </a:r>
            <a:r>
              <a:rPr lang="en-US" b="1" dirty="0"/>
              <a:t>iteration</a:t>
            </a:r>
            <a:r>
              <a:rPr lang="en-US" dirty="0"/>
              <a:t> </a:t>
            </a:r>
            <a:r>
              <a:rPr lang="en-US" b="1" dirty="0"/>
              <a:t>variables</a:t>
            </a:r>
            <a:r>
              <a:rPr lang="en-US" dirty="0"/>
              <a:t> in an </a:t>
            </a:r>
            <a:r>
              <a:rPr lang="en-US" b="1" u="sng" dirty="0"/>
              <a:t>unsynchronized</a:t>
            </a:r>
            <a:r>
              <a:rPr lang="en-US" dirty="0"/>
              <a:t> </a:t>
            </a:r>
            <a:r>
              <a:rPr lang="en-US" b="1" dirty="0"/>
              <a:t>manner</a:t>
            </a:r>
            <a:r>
              <a:rPr lang="en-US" dirty="0"/>
              <a:t>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62A851-DF27-402D-BB74-088AF6B937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241" t="23111" r="24630" b="19407"/>
          <a:stretch/>
        </p:blipFill>
        <p:spPr>
          <a:xfrm>
            <a:off x="6002025" y="279143"/>
            <a:ext cx="6189975" cy="6491112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2AF030A6-D5DA-497F-90B3-87AD5270D7B1}"/>
              </a:ext>
            </a:extLst>
          </p:cNvPr>
          <p:cNvSpPr/>
          <p:nvPr/>
        </p:nvSpPr>
        <p:spPr>
          <a:xfrm rot="10800000">
            <a:off x="7105075" y="4297940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43323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0C3A5-F950-4036-A391-0428317D5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Nesting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loops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0F787C-451D-4AFD-89D5-D04C678B31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944630"/>
          </a:xfrm>
        </p:spPr>
        <p:txBody>
          <a:bodyPr/>
          <a:lstStyle/>
          <a:p>
            <a:r>
              <a:rPr lang="en-US" dirty="0"/>
              <a:t>Just like we </a:t>
            </a:r>
            <a:r>
              <a:rPr lang="en-US" b="1" dirty="0"/>
              <a:t>nested</a:t>
            </a:r>
            <a:r>
              <a:rPr lang="en-US" dirty="0"/>
              <a:t>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statements earlier, we can </a:t>
            </a:r>
            <a:r>
              <a:rPr lang="en-US" b="1" dirty="0"/>
              <a:t>nest</a:t>
            </a:r>
            <a:r>
              <a:rPr lang="en-US" dirty="0"/>
              <a:t>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loops.</a:t>
            </a:r>
          </a:p>
          <a:p>
            <a:r>
              <a:rPr lang="en-US" dirty="0"/>
              <a:t>Works “almost” like the </a:t>
            </a:r>
            <a:r>
              <a:rPr lang="en-US" b="1" dirty="0">
                <a:solidFill>
                  <a:srgbClr val="00B050"/>
                </a:solidFill>
              </a:rPr>
              <a:t>zip</a:t>
            </a:r>
            <a:r>
              <a:rPr lang="en-US" dirty="0"/>
              <a:t> generator,</a:t>
            </a:r>
          </a:p>
          <a:p>
            <a:r>
              <a:rPr lang="en-US" dirty="0"/>
              <a:t>But updates the </a:t>
            </a:r>
            <a:r>
              <a:rPr lang="en-US" b="1" dirty="0"/>
              <a:t>iteration</a:t>
            </a:r>
            <a:r>
              <a:rPr lang="en-US" dirty="0"/>
              <a:t> </a:t>
            </a:r>
            <a:r>
              <a:rPr lang="en-US" b="1" dirty="0"/>
              <a:t>variables</a:t>
            </a:r>
            <a:r>
              <a:rPr lang="en-US" dirty="0"/>
              <a:t> in an </a:t>
            </a:r>
            <a:r>
              <a:rPr lang="en-US" b="1" u="sng" dirty="0"/>
              <a:t>unsynchronized</a:t>
            </a:r>
            <a:r>
              <a:rPr lang="en-US" dirty="0"/>
              <a:t> </a:t>
            </a:r>
            <a:r>
              <a:rPr lang="en-US" b="1" dirty="0"/>
              <a:t>manner</a:t>
            </a:r>
            <a:r>
              <a:rPr lang="en-US" dirty="0"/>
              <a:t>.</a:t>
            </a:r>
          </a:p>
          <a:p>
            <a:r>
              <a:rPr lang="en-US" dirty="0"/>
              <a:t>Convenient for checking all combinations of values in two given lists!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62A851-DF27-402D-BB74-088AF6B937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241" t="23111" r="24630" b="19407"/>
          <a:stretch/>
        </p:blipFill>
        <p:spPr>
          <a:xfrm>
            <a:off x="6002025" y="279143"/>
            <a:ext cx="6189975" cy="6491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3655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D60E39-7BAA-46BE-9ACD-DD42312A1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list type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E9570CB-A62A-4A84-B68D-BCEF4C4099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942498"/>
          </a:xfrm>
        </p:spPr>
        <p:txBody>
          <a:bodyPr/>
          <a:lstStyle/>
          <a:p>
            <a:r>
              <a:rPr lang="en-US" dirty="0"/>
              <a:t>Let us first introduce a new type of objects, called </a:t>
            </a:r>
            <a:r>
              <a:rPr lang="en-US" b="1" dirty="0"/>
              <a:t>lists</a:t>
            </a:r>
            <a:r>
              <a:rPr lang="en-US" dirty="0"/>
              <a:t>.</a:t>
            </a:r>
          </a:p>
          <a:p>
            <a:r>
              <a:rPr lang="en-US" b="1" dirty="0"/>
              <a:t>Definition (</a:t>
            </a:r>
            <a:r>
              <a:rPr lang="en-US" b="1" dirty="0">
                <a:solidFill>
                  <a:srgbClr val="00B050"/>
                </a:solidFill>
              </a:rPr>
              <a:t>lists</a:t>
            </a:r>
            <a:r>
              <a:rPr lang="en-US" b="1" dirty="0"/>
              <a:t>):</a:t>
            </a:r>
            <a:r>
              <a:rPr lang="en-US" dirty="0"/>
              <a:t> a </a:t>
            </a:r>
            <a:r>
              <a:rPr lang="en-US" b="1" dirty="0">
                <a:solidFill>
                  <a:srgbClr val="00B050"/>
                </a:solidFill>
              </a:rPr>
              <a:t>list</a:t>
            </a:r>
            <a:r>
              <a:rPr lang="en-US" b="1" dirty="0"/>
              <a:t> </a:t>
            </a:r>
            <a:r>
              <a:rPr lang="en-US" dirty="0"/>
              <a:t>is a </a:t>
            </a:r>
            <a:r>
              <a:rPr lang="en-US" b="1" dirty="0"/>
              <a:t>sequence</a:t>
            </a:r>
            <a:r>
              <a:rPr lang="en-US" dirty="0"/>
              <a:t> of several variable elements, listed in order, between </a:t>
            </a:r>
            <a:r>
              <a:rPr lang="en-US" b="1" dirty="0"/>
              <a:t>brackets</a:t>
            </a:r>
            <a:r>
              <a:rPr lang="en-US" dirty="0"/>
              <a:t> and separated by </a:t>
            </a:r>
            <a:r>
              <a:rPr lang="en-US" b="1" dirty="0"/>
              <a:t>commas</a:t>
            </a:r>
            <a:r>
              <a:rPr lang="en-US" dirty="0"/>
              <a:t>.</a:t>
            </a:r>
          </a:p>
          <a:p>
            <a:r>
              <a:rPr lang="en-US" dirty="0"/>
              <a:t>It can contain variables of any types (int, float, string, etc.).</a:t>
            </a:r>
          </a:p>
          <a:p>
            <a:r>
              <a:rPr lang="en-US" dirty="0"/>
              <a:t>List can also contain mixed types of variables.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E09782E-EE45-4918-A750-8D8DA9C635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64" t="24926" r="28473" b="33137"/>
          <a:stretch/>
        </p:blipFill>
        <p:spPr>
          <a:xfrm>
            <a:off x="6172202" y="1376412"/>
            <a:ext cx="5887702" cy="5226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0863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3B12EE-2B51-4C7B-96A6-34CF1989F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 statement (episode 2)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7EE6014-9627-4D6E-B6D9-3D5AA95F593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In W2S1, we have seen how the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 statement can be used to </a:t>
            </a:r>
            <a:r>
              <a:rPr lang="en-US" b="1" dirty="0"/>
              <a:t>interrupt</a:t>
            </a:r>
            <a:r>
              <a:rPr lang="en-US" dirty="0"/>
              <a:t> a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loop.</a:t>
            </a:r>
          </a:p>
          <a:p>
            <a:r>
              <a:rPr lang="en-US" dirty="0"/>
              <a:t>It also works with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loops!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386D751-8747-439F-AFDC-16FBC39DCE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270" t="32000" r="29166" b="31488"/>
          <a:stretch/>
        </p:blipFill>
        <p:spPr>
          <a:xfrm>
            <a:off x="6172202" y="1578707"/>
            <a:ext cx="5656385" cy="5136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07796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2D01E-D2EC-4799-91EB-586F1926B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recap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E9588D2-39B3-43C9-B213-BDEBA745BC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4924"/>
            <a:ext cx="10515600" cy="53730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have seen multiple ways to make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loops work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Pass a list:</a:t>
            </a:r>
            <a:r>
              <a:rPr lang="en-US" dirty="0"/>
              <a:t> easiest way, browse through each element one by one.</a:t>
            </a:r>
          </a:p>
          <a:p>
            <a:pPr marL="514350" indent="-514350">
              <a:buFont typeface="+mj-lt"/>
              <a:buAutoNum type="arabicPeriod"/>
            </a:pP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79215498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2D01E-D2EC-4799-91EB-586F1926B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recap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E9588D2-39B3-43C9-B213-BDEBA745BC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4924"/>
            <a:ext cx="10515600" cy="53730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have seen multiple ways to make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loops work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Pass a list:</a:t>
            </a:r>
            <a:r>
              <a:rPr lang="en-US" dirty="0"/>
              <a:t> easiest way, browse through each element one by one.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The </a:t>
            </a:r>
            <a:r>
              <a:rPr lang="en-US" b="1" dirty="0">
                <a:solidFill>
                  <a:srgbClr val="00B050"/>
                </a:solidFill>
              </a:rPr>
              <a:t>range</a:t>
            </a:r>
            <a:r>
              <a:rPr lang="en-US" b="1" dirty="0"/>
              <a:t>() generator: </a:t>
            </a:r>
            <a:r>
              <a:rPr lang="en-US" dirty="0"/>
              <a:t>Replace a list of regularly spaced values with a range() generator, as to avoid having to type the elements of the list manually.</a:t>
            </a:r>
          </a:p>
          <a:p>
            <a:pPr marL="514350" indent="-514350">
              <a:buFont typeface="+mj-lt"/>
              <a:buAutoNum type="arabicPeriod"/>
            </a:pP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143172930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2D01E-D2EC-4799-91EB-586F1926B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recap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E9588D2-39B3-43C9-B213-BDEBA745BC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4924"/>
            <a:ext cx="10515600" cy="53730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have seen multiple ways to make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loops work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Pass a list:</a:t>
            </a:r>
            <a:r>
              <a:rPr lang="en-US" dirty="0"/>
              <a:t> easiest way, browse through each element one by one.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The </a:t>
            </a:r>
            <a:r>
              <a:rPr lang="en-US" b="1" dirty="0">
                <a:solidFill>
                  <a:srgbClr val="00B050"/>
                </a:solidFill>
              </a:rPr>
              <a:t>range</a:t>
            </a:r>
            <a:r>
              <a:rPr lang="en-US" b="1" dirty="0"/>
              <a:t>() generator: </a:t>
            </a:r>
            <a:r>
              <a:rPr lang="en-US" dirty="0"/>
              <a:t>Replace a list of regularly spaced values with a range() generator, as to avoid having to type the elements of the list manually.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The </a:t>
            </a:r>
            <a:r>
              <a:rPr lang="en-US" b="1" dirty="0">
                <a:solidFill>
                  <a:srgbClr val="00B050"/>
                </a:solidFill>
              </a:rPr>
              <a:t>enumerate</a:t>
            </a:r>
            <a:r>
              <a:rPr lang="en-US" b="1" dirty="0"/>
              <a:t>() generator: </a:t>
            </a:r>
            <a:r>
              <a:rPr lang="en-US" dirty="0"/>
              <a:t>Updates two iteration variables at once, one being the position index of the element in the list, and the second being the value of said element in list.</a:t>
            </a:r>
          </a:p>
          <a:p>
            <a:pPr marL="514350" indent="-514350">
              <a:buFont typeface="+mj-lt"/>
              <a:buAutoNum type="arabicPeriod"/>
            </a:pP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70730029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2D01E-D2EC-4799-91EB-586F1926B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recap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E9588D2-39B3-43C9-B213-BDEBA745BC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4924"/>
            <a:ext cx="10515600" cy="53730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have seen multiple ways to make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loops work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Pass a list:</a:t>
            </a:r>
            <a:r>
              <a:rPr lang="en-US" dirty="0"/>
              <a:t> easiest way, browse through each element one by one.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The </a:t>
            </a:r>
            <a:r>
              <a:rPr lang="en-US" b="1" dirty="0">
                <a:solidFill>
                  <a:srgbClr val="00B050"/>
                </a:solidFill>
              </a:rPr>
              <a:t>range</a:t>
            </a:r>
            <a:r>
              <a:rPr lang="en-US" b="1" dirty="0"/>
              <a:t>() generator: </a:t>
            </a:r>
            <a:r>
              <a:rPr lang="en-US" dirty="0"/>
              <a:t>Replace a list of regularly spaced values with a range() generator, as to avoid having to type the elements of the list manually.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The </a:t>
            </a:r>
            <a:r>
              <a:rPr lang="en-US" b="1" dirty="0">
                <a:solidFill>
                  <a:srgbClr val="00B050"/>
                </a:solidFill>
              </a:rPr>
              <a:t>enumerate</a:t>
            </a:r>
            <a:r>
              <a:rPr lang="en-US" b="1" dirty="0"/>
              <a:t>() generator: </a:t>
            </a:r>
            <a:r>
              <a:rPr lang="en-US" dirty="0"/>
              <a:t>Updates two iteration variables at once, one being the position index of the element in the list, and the second being the value of said element in list.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The </a:t>
            </a:r>
            <a:r>
              <a:rPr lang="en-US" b="1" dirty="0">
                <a:solidFill>
                  <a:srgbClr val="00B050"/>
                </a:solidFill>
              </a:rPr>
              <a:t>zip</a:t>
            </a:r>
            <a:r>
              <a:rPr lang="en-US" b="1" dirty="0"/>
              <a:t>() generator: </a:t>
            </a:r>
            <a:r>
              <a:rPr lang="en-US" dirty="0"/>
              <a:t>Browse through multiple lists elements in a synchronized manner.</a:t>
            </a:r>
          </a:p>
          <a:p>
            <a:pPr marL="514350" indent="-514350">
              <a:buFont typeface="+mj-lt"/>
              <a:buAutoNum type="arabicPeriod"/>
            </a:pP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228390693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2D01E-D2EC-4799-91EB-586F1926B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recap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E9588D2-39B3-43C9-B213-BDEBA745BC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4924"/>
            <a:ext cx="10515600" cy="53730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have seen multiple ways to make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loops work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Pass a list:</a:t>
            </a:r>
            <a:r>
              <a:rPr lang="en-US" dirty="0"/>
              <a:t> easiest way, browse through each element one by one.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The </a:t>
            </a:r>
            <a:r>
              <a:rPr lang="en-US" b="1" dirty="0">
                <a:solidFill>
                  <a:srgbClr val="00B050"/>
                </a:solidFill>
              </a:rPr>
              <a:t>range</a:t>
            </a:r>
            <a:r>
              <a:rPr lang="en-US" b="1" dirty="0"/>
              <a:t>() generator: </a:t>
            </a:r>
            <a:r>
              <a:rPr lang="en-US" dirty="0"/>
              <a:t>Replace a list of regularly spaced values with a range() generator, as to avoid having to type the elements of the list manually.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The </a:t>
            </a:r>
            <a:r>
              <a:rPr lang="en-US" b="1" dirty="0">
                <a:solidFill>
                  <a:srgbClr val="00B050"/>
                </a:solidFill>
              </a:rPr>
              <a:t>enumerate</a:t>
            </a:r>
            <a:r>
              <a:rPr lang="en-US" b="1" dirty="0"/>
              <a:t>() generator: </a:t>
            </a:r>
            <a:r>
              <a:rPr lang="en-US" dirty="0"/>
              <a:t>Updates two iteration variables at once, one being the position index of the element in the list, and the second being the value of said element in list.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The </a:t>
            </a:r>
            <a:r>
              <a:rPr lang="en-US" b="1" dirty="0">
                <a:solidFill>
                  <a:srgbClr val="00B050"/>
                </a:solidFill>
              </a:rPr>
              <a:t>zip</a:t>
            </a:r>
            <a:r>
              <a:rPr lang="en-US" b="1" dirty="0"/>
              <a:t>() generator: </a:t>
            </a:r>
            <a:r>
              <a:rPr lang="en-US" dirty="0"/>
              <a:t>Browse through multiple lists elements in a synchronized manner.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Nesting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b="1" dirty="0"/>
              <a:t> loops: </a:t>
            </a:r>
            <a:r>
              <a:rPr lang="en-US" dirty="0"/>
              <a:t>Browse through multiple lists elements in an unsynchronized manner.</a:t>
            </a:r>
            <a:endParaRPr lang="en-GB" b="1" dirty="0"/>
          </a:p>
          <a:p>
            <a:pPr marL="514350" indent="-514350">
              <a:buFont typeface="+mj-lt"/>
              <a:buAutoNum type="arabicPeriod"/>
            </a:pP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131159457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3651B-59EF-4D2F-950D-CB637981D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 activities: basic for loops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57E697-85F7-42E5-8D25-9626F6088B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3200" dirty="0"/>
              <a:t>Let us practice a bit with for loops, with the following activities</a:t>
            </a:r>
          </a:p>
          <a:p>
            <a:pPr marL="0" indent="0">
              <a:buNone/>
            </a:pPr>
            <a:endParaRPr lang="en-US" sz="3200" dirty="0"/>
          </a:p>
          <a:p>
            <a:pPr marL="0" indent="0" algn="ctr">
              <a:buNone/>
            </a:pPr>
            <a:r>
              <a:rPr lang="en-US" sz="3200" b="1" dirty="0"/>
              <a:t>Activity 1 - How many items in my </a:t>
            </a:r>
            <a:r>
              <a:rPr lang="en-US" sz="3200" b="1" dirty="0" err="1"/>
              <a:t>inventory.ipynb</a:t>
            </a:r>
            <a:endParaRPr lang="en-US" sz="3200" b="1" dirty="0"/>
          </a:p>
          <a:p>
            <a:pPr marL="0" indent="0" algn="ctr">
              <a:buNone/>
            </a:pPr>
            <a:r>
              <a:rPr lang="en-US" sz="3200" b="1" dirty="0"/>
              <a:t>Activity 2 - Best equipment </a:t>
            </a:r>
            <a:r>
              <a:rPr lang="en-US" sz="3200" b="1" dirty="0" err="1"/>
              <a:t>finder.ipynb</a:t>
            </a:r>
            <a:endParaRPr lang="en-US" sz="3200" b="1" dirty="0"/>
          </a:p>
          <a:p>
            <a:pPr marL="0" indent="0" algn="ctr">
              <a:buNone/>
            </a:pPr>
            <a:r>
              <a:rPr lang="en-US" sz="3200" b="1" dirty="0"/>
              <a:t>Activity 3 - Best equipment finder v2.ipynb</a:t>
            </a:r>
          </a:p>
          <a:p>
            <a:pPr marL="0" indent="0" algn="ctr">
              <a:buNone/>
            </a:pPr>
            <a:r>
              <a:rPr lang="en-US" sz="3200" b="1" dirty="0"/>
              <a:t>Activity 4 - Find the missing </a:t>
            </a:r>
            <a:r>
              <a:rPr lang="en-US" sz="3200" b="1" dirty="0" err="1"/>
              <a:t>card.ipynb</a:t>
            </a:r>
            <a:endParaRPr lang="en-US" sz="3200" b="1" dirty="0"/>
          </a:p>
          <a:p>
            <a:pPr marL="0" indent="0" algn="ctr">
              <a:buNone/>
            </a:pPr>
            <a:endParaRPr lang="en-GB" sz="3200" b="1" dirty="0"/>
          </a:p>
        </p:txBody>
      </p:sp>
    </p:spTree>
    <p:extLst>
      <p:ext uri="{BB962C8B-B14F-4D97-AF65-F5344CB8AC3E}">
        <p14:creationId xmlns:p14="http://schemas.microsoft.com/office/powerpoint/2010/main" val="191161140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67030-553F-4246-8A59-3F35181CB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1 - How many items in my inventory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E6305-0942-41DF-9DCF-036B7C06B1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In several video games, the main character will have an </a:t>
            </a:r>
            <a:r>
              <a:rPr lang="en-US" b="1" dirty="0"/>
              <a:t>inventory</a:t>
            </a:r>
            <a:r>
              <a:rPr lang="en-US" dirty="0"/>
              <a:t>, i.e. a list of items that he/she is carrying at the moment. </a:t>
            </a:r>
            <a:endParaRPr lang="en-US" i="1" dirty="0"/>
          </a:p>
        </p:txBody>
      </p:sp>
      <p:pic>
        <p:nvPicPr>
          <p:cNvPr id="5" name="Picture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9EC81252-331C-4D35-A6B7-7FAD7FBD8C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8422" y="2768811"/>
            <a:ext cx="7075156" cy="3979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31050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67030-553F-4246-8A59-3F35181CB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1 - How many items in my inventory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E6305-0942-41DF-9DCF-036B7C06B1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In several video games, the main character will have an </a:t>
            </a:r>
            <a:r>
              <a:rPr lang="en-US" b="1" dirty="0"/>
              <a:t>inventory</a:t>
            </a:r>
            <a:r>
              <a:rPr lang="en-US" dirty="0"/>
              <a:t>, i.e. a list of items that he/she is carrying at the moment. This </a:t>
            </a:r>
            <a:r>
              <a:rPr lang="en-US" b="1" dirty="0"/>
              <a:t>inventory</a:t>
            </a:r>
            <a:r>
              <a:rPr lang="en-US" dirty="0"/>
              <a:t> could be defined as a </a:t>
            </a:r>
            <a:r>
              <a:rPr lang="en-US" b="1" dirty="0"/>
              <a:t>list</a:t>
            </a:r>
            <a:r>
              <a:rPr lang="en-US" dirty="0"/>
              <a:t>, as shown below.</a:t>
            </a:r>
          </a:p>
          <a:p>
            <a:pPr marL="0" indent="0">
              <a:buNone/>
            </a:pPr>
            <a:r>
              <a:rPr lang="en-US" i="1" dirty="0"/>
              <a:t>inventory = ["Sword", "Armor", "Potion", "Potion", "Torch", "Potion", "Bow", "Potion", "Torch", "Potion"]</a:t>
            </a:r>
          </a:p>
          <a:p>
            <a:pPr marL="0" indent="0">
              <a:buNone/>
            </a:pP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10552364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67030-553F-4246-8A59-3F35181CB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1 - How many items in my inventory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E6305-0942-41DF-9DCF-036B7C06B1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In several video games, the main character will have an </a:t>
            </a:r>
            <a:r>
              <a:rPr lang="en-US" b="1" dirty="0"/>
              <a:t>inventory</a:t>
            </a:r>
            <a:r>
              <a:rPr lang="en-US" dirty="0"/>
              <a:t>, i.e. a list of items that he/she is carrying at the moment. This </a:t>
            </a:r>
            <a:r>
              <a:rPr lang="en-US" b="1" dirty="0"/>
              <a:t>inventory</a:t>
            </a:r>
            <a:r>
              <a:rPr lang="en-US" dirty="0"/>
              <a:t> could be defined as a </a:t>
            </a:r>
            <a:r>
              <a:rPr lang="en-US" b="1" dirty="0"/>
              <a:t>list</a:t>
            </a:r>
            <a:r>
              <a:rPr lang="en-US" dirty="0"/>
              <a:t>, as shown below.</a:t>
            </a:r>
          </a:p>
          <a:p>
            <a:pPr marL="0" indent="0">
              <a:buNone/>
            </a:pPr>
            <a:r>
              <a:rPr lang="en-US" i="1" dirty="0"/>
              <a:t>inventory = ["Sword", "Armor", "Potion", "Potion", "Torch", "Potion", "Bow", "Potion", "Torch", "Potion"]</a:t>
            </a:r>
          </a:p>
          <a:p>
            <a:endParaRPr lang="en-US" i="1" dirty="0"/>
          </a:p>
          <a:p>
            <a:r>
              <a:rPr lang="en-US" dirty="0"/>
              <a:t>Our objective is to write a function </a:t>
            </a:r>
            <a:r>
              <a:rPr lang="en-US" b="1" dirty="0" err="1"/>
              <a:t>how_many_items</a:t>
            </a:r>
            <a:r>
              <a:rPr lang="en-US" b="1" dirty="0"/>
              <a:t>()</a:t>
            </a:r>
            <a:r>
              <a:rPr lang="en-US" dirty="0"/>
              <a:t>,</a:t>
            </a:r>
            <a:r>
              <a:rPr lang="en-US" b="1" dirty="0"/>
              <a:t> </a:t>
            </a:r>
            <a:r>
              <a:rPr lang="en-US" dirty="0"/>
              <a:t>which:</a:t>
            </a:r>
          </a:p>
          <a:p>
            <a:pPr lvl="1"/>
            <a:r>
              <a:rPr lang="en-US" b="1" dirty="0"/>
              <a:t>receives</a:t>
            </a:r>
            <a:r>
              <a:rPr lang="en-US" dirty="0"/>
              <a:t> an </a:t>
            </a:r>
            <a:r>
              <a:rPr lang="en-US" b="1" dirty="0"/>
              <a:t>inventory</a:t>
            </a:r>
            <a:r>
              <a:rPr lang="en-US" dirty="0"/>
              <a:t> </a:t>
            </a:r>
            <a:r>
              <a:rPr lang="en-US" b="1" dirty="0"/>
              <a:t>list</a:t>
            </a:r>
            <a:r>
              <a:rPr lang="en-US" dirty="0"/>
              <a:t>, such as the one above, as its first parameter,</a:t>
            </a:r>
          </a:p>
          <a:p>
            <a:pPr lvl="1"/>
            <a:r>
              <a:rPr lang="en-US" b="1" dirty="0"/>
              <a:t>receives</a:t>
            </a:r>
            <a:r>
              <a:rPr lang="en-US" dirty="0"/>
              <a:t> an </a:t>
            </a:r>
            <a:r>
              <a:rPr lang="en-US" b="1" dirty="0"/>
              <a:t>item</a:t>
            </a:r>
            <a:r>
              <a:rPr lang="en-US" dirty="0"/>
              <a:t> </a:t>
            </a:r>
            <a:r>
              <a:rPr lang="en-US" b="1" dirty="0"/>
              <a:t>name</a:t>
            </a:r>
            <a:r>
              <a:rPr lang="en-US" dirty="0"/>
              <a:t>, as a second parameter (e.g. </a:t>
            </a:r>
            <a:r>
              <a:rPr lang="en-US" dirty="0" err="1"/>
              <a:t>item_name</a:t>
            </a:r>
            <a:r>
              <a:rPr lang="en-US" dirty="0"/>
              <a:t> = "Torch")</a:t>
            </a:r>
          </a:p>
          <a:p>
            <a:pPr lvl="1"/>
            <a:r>
              <a:rPr lang="en-US" dirty="0"/>
              <a:t>and </a:t>
            </a:r>
            <a:r>
              <a:rPr lang="en-US" b="1" dirty="0"/>
              <a:t>returns</a:t>
            </a:r>
            <a:r>
              <a:rPr lang="en-US" dirty="0"/>
              <a:t> </a:t>
            </a:r>
            <a:r>
              <a:rPr lang="en-US" b="1" dirty="0"/>
              <a:t>the</a:t>
            </a:r>
            <a:r>
              <a:rPr lang="en-US" dirty="0"/>
              <a:t> </a:t>
            </a:r>
            <a:r>
              <a:rPr lang="en-US" b="1" dirty="0"/>
              <a:t>number</a:t>
            </a:r>
            <a:r>
              <a:rPr lang="en-US" dirty="0"/>
              <a:t> </a:t>
            </a:r>
            <a:r>
              <a:rPr lang="en-US" b="1" dirty="0"/>
              <a:t>of</a:t>
            </a:r>
            <a:r>
              <a:rPr lang="en-US" dirty="0"/>
              <a:t> </a:t>
            </a:r>
            <a:r>
              <a:rPr lang="en-US" b="1" dirty="0"/>
              <a:t>times</a:t>
            </a:r>
            <a:r>
              <a:rPr lang="en-US" dirty="0"/>
              <a:t> </a:t>
            </a:r>
            <a:r>
              <a:rPr lang="en-US" b="1" dirty="0"/>
              <a:t>the</a:t>
            </a:r>
            <a:r>
              <a:rPr lang="en-US" dirty="0"/>
              <a:t> </a:t>
            </a:r>
            <a:r>
              <a:rPr lang="en-US" b="1" dirty="0"/>
              <a:t>item</a:t>
            </a:r>
            <a:r>
              <a:rPr lang="en-US" dirty="0"/>
              <a:t> in question </a:t>
            </a:r>
            <a:r>
              <a:rPr lang="en-US" b="1" dirty="0"/>
              <a:t>appears</a:t>
            </a:r>
            <a:r>
              <a:rPr lang="en-US" dirty="0"/>
              <a:t> </a:t>
            </a:r>
            <a:r>
              <a:rPr lang="en-US" b="1" dirty="0"/>
              <a:t>in</a:t>
            </a:r>
            <a:r>
              <a:rPr lang="en-US" dirty="0"/>
              <a:t> </a:t>
            </a:r>
            <a:r>
              <a:rPr lang="en-US" b="1" dirty="0"/>
              <a:t>the</a:t>
            </a:r>
            <a:r>
              <a:rPr lang="en-US" dirty="0"/>
              <a:t> </a:t>
            </a:r>
            <a:r>
              <a:rPr lang="en-US" b="1" dirty="0"/>
              <a:t>inventory</a:t>
            </a:r>
            <a:r>
              <a:rPr lang="en-US" dirty="0"/>
              <a:t>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118783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D60E39-7BAA-46BE-9ACD-DD42312A1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list type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E9570CB-A62A-4A84-B68D-BCEF4C4099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942498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b="1" dirty="0">
                <a:solidFill>
                  <a:srgbClr val="FF0000"/>
                </a:solidFill>
              </a:rPr>
              <a:t>We will learn more about lists on the next two sessions!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E09782E-EE45-4918-A750-8D8DA9C635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64" t="24926" r="28473" b="33137"/>
          <a:stretch/>
        </p:blipFill>
        <p:spPr>
          <a:xfrm>
            <a:off x="6172202" y="1376412"/>
            <a:ext cx="5887702" cy="5226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94763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67030-553F-4246-8A59-3F35181CB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2 - Best equipment finder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E6305-0942-41DF-9DCF-036B7C06B1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Let us define an </a:t>
            </a:r>
            <a:r>
              <a:rPr lang="en-US" b="1" dirty="0"/>
              <a:t>inventory</a:t>
            </a:r>
            <a:r>
              <a:rPr lang="en-US" dirty="0"/>
              <a:t> </a:t>
            </a:r>
            <a:r>
              <a:rPr lang="en-US" b="1" dirty="0"/>
              <a:t>list</a:t>
            </a:r>
            <a:r>
              <a:rPr lang="en-US" dirty="0"/>
              <a:t>, below, which contains a list of weapons that our character has acquired during gameplay.</a:t>
            </a:r>
          </a:p>
          <a:p>
            <a:pPr marL="0" indent="0">
              <a:buNone/>
            </a:pPr>
            <a:r>
              <a:rPr lang="en-US" i="1" dirty="0"/>
              <a:t>inventory = ["Dull Sword", "Wooden Branch", "Master Sword", "Iron Sword", "Silver Sword"]</a:t>
            </a:r>
          </a:p>
        </p:txBody>
      </p:sp>
    </p:spTree>
    <p:extLst>
      <p:ext uri="{BB962C8B-B14F-4D97-AF65-F5344CB8AC3E}">
        <p14:creationId xmlns:p14="http://schemas.microsoft.com/office/powerpoint/2010/main" val="294386402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67030-553F-4246-8A59-3F35181CB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2 - Best equipment finder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E6305-0942-41DF-9DCF-036B7C06B1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Let us define an </a:t>
            </a:r>
            <a:r>
              <a:rPr lang="en-US" b="1" dirty="0"/>
              <a:t>inventory</a:t>
            </a:r>
            <a:r>
              <a:rPr lang="en-US" dirty="0"/>
              <a:t> </a:t>
            </a:r>
            <a:r>
              <a:rPr lang="en-US" b="1" dirty="0"/>
              <a:t>list</a:t>
            </a:r>
            <a:r>
              <a:rPr lang="en-US" dirty="0"/>
              <a:t>, below, which contains a list of weapons that our character has acquired during gameplay.</a:t>
            </a:r>
          </a:p>
          <a:p>
            <a:pPr marL="0" indent="0">
              <a:buNone/>
            </a:pPr>
            <a:r>
              <a:rPr lang="en-US" i="1" dirty="0"/>
              <a:t>inventory = ["Dull Sword", "Wooden Branch", "Master Sword", "Iron Sword", "Silver Sword"]</a:t>
            </a:r>
          </a:p>
          <a:p>
            <a:r>
              <a:rPr lang="en-US" dirty="0"/>
              <a:t>Let us also consider we have been given a </a:t>
            </a:r>
            <a:r>
              <a:rPr lang="en-US" b="1" dirty="0"/>
              <a:t>second</a:t>
            </a:r>
            <a:r>
              <a:rPr lang="en-US" dirty="0"/>
              <a:t> </a:t>
            </a:r>
            <a:r>
              <a:rPr lang="en-US" b="1" dirty="0"/>
              <a:t>list</a:t>
            </a:r>
            <a:r>
              <a:rPr lang="en-US" dirty="0"/>
              <a:t>, which contains the </a:t>
            </a:r>
            <a:r>
              <a:rPr lang="en-US" b="1" dirty="0"/>
              <a:t>attack</a:t>
            </a:r>
            <a:r>
              <a:rPr lang="en-US" dirty="0"/>
              <a:t> </a:t>
            </a:r>
            <a:r>
              <a:rPr lang="en-US" b="1" dirty="0"/>
              <a:t>points</a:t>
            </a:r>
            <a:r>
              <a:rPr lang="en-US" dirty="0"/>
              <a:t> </a:t>
            </a:r>
            <a:r>
              <a:rPr lang="en-US" b="1" dirty="0"/>
              <a:t>for</a:t>
            </a:r>
            <a:r>
              <a:rPr lang="en-US" dirty="0"/>
              <a:t> </a:t>
            </a:r>
            <a:r>
              <a:rPr lang="en-US" b="1" dirty="0"/>
              <a:t>each</a:t>
            </a:r>
            <a:r>
              <a:rPr lang="en-US" dirty="0"/>
              <a:t> </a:t>
            </a:r>
            <a:r>
              <a:rPr lang="en-US" b="1" dirty="0"/>
              <a:t>weapon</a:t>
            </a:r>
            <a:r>
              <a:rPr lang="en-US" dirty="0"/>
              <a:t> currently in inventory, in order:</a:t>
            </a:r>
          </a:p>
          <a:p>
            <a:pPr marL="0" indent="0">
              <a:buNone/>
            </a:pPr>
            <a:r>
              <a:rPr lang="en-US" i="1" dirty="0" err="1"/>
              <a:t>weapon_stats</a:t>
            </a:r>
            <a:r>
              <a:rPr lang="en-US" i="1" dirty="0"/>
              <a:t> = [1, 1, 10, 5, 8]</a:t>
            </a:r>
          </a:p>
        </p:txBody>
      </p:sp>
    </p:spTree>
    <p:extLst>
      <p:ext uri="{BB962C8B-B14F-4D97-AF65-F5344CB8AC3E}">
        <p14:creationId xmlns:p14="http://schemas.microsoft.com/office/powerpoint/2010/main" val="338289801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67030-553F-4246-8A59-3F35181CB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2 - Best equipment finder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E6305-0942-41DF-9DCF-036B7C06B1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Let us define an </a:t>
            </a:r>
            <a:r>
              <a:rPr lang="en-US" b="1" dirty="0"/>
              <a:t>inventory</a:t>
            </a:r>
            <a:r>
              <a:rPr lang="en-US" dirty="0"/>
              <a:t> </a:t>
            </a:r>
            <a:r>
              <a:rPr lang="en-US" b="1" dirty="0"/>
              <a:t>list</a:t>
            </a:r>
            <a:r>
              <a:rPr lang="en-US" dirty="0"/>
              <a:t>, below, which contains a list of weapons that our character has acquired during gameplay.</a:t>
            </a:r>
          </a:p>
          <a:p>
            <a:pPr marL="0" indent="0">
              <a:buNone/>
            </a:pPr>
            <a:r>
              <a:rPr lang="en-US" i="1" dirty="0"/>
              <a:t>inventory = ["Dull Sword", "Wooden Branch", "Master Sword", "Iron Sword", "Silver Sword"]</a:t>
            </a:r>
          </a:p>
          <a:p>
            <a:r>
              <a:rPr lang="en-US" dirty="0"/>
              <a:t>Let us also consider we have been given a </a:t>
            </a:r>
            <a:r>
              <a:rPr lang="en-US" b="1" dirty="0"/>
              <a:t>second</a:t>
            </a:r>
            <a:r>
              <a:rPr lang="en-US" dirty="0"/>
              <a:t> </a:t>
            </a:r>
            <a:r>
              <a:rPr lang="en-US" b="1" dirty="0"/>
              <a:t>list</a:t>
            </a:r>
            <a:r>
              <a:rPr lang="en-US" dirty="0"/>
              <a:t>, which contains the </a:t>
            </a:r>
            <a:r>
              <a:rPr lang="en-US" b="1" dirty="0"/>
              <a:t>attack</a:t>
            </a:r>
            <a:r>
              <a:rPr lang="en-US" dirty="0"/>
              <a:t> </a:t>
            </a:r>
            <a:r>
              <a:rPr lang="en-US" b="1" dirty="0"/>
              <a:t>points</a:t>
            </a:r>
            <a:r>
              <a:rPr lang="en-US" dirty="0"/>
              <a:t> </a:t>
            </a:r>
            <a:r>
              <a:rPr lang="en-US" b="1" dirty="0"/>
              <a:t>for</a:t>
            </a:r>
            <a:r>
              <a:rPr lang="en-US" dirty="0"/>
              <a:t> </a:t>
            </a:r>
            <a:r>
              <a:rPr lang="en-US" b="1" dirty="0"/>
              <a:t>each</a:t>
            </a:r>
            <a:r>
              <a:rPr lang="en-US" dirty="0"/>
              <a:t> </a:t>
            </a:r>
            <a:r>
              <a:rPr lang="en-US" b="1" dirty="0"/>
              <a:t>weapon</a:t>
            </a:r>
            <a:r>
              <a:rPr lang="en-US" dirty="0"/>
              <a:t> currently in inventory, in order:</a:t>
            </a:r>
          </a:p>
          <a:p>
            <a:pPr marL="0" indent="0">
              <a:buNone/>
            </a:pPr>
            <a:r>
              <a:rPr lang="en-US" i="1" dirty="0" err="1"/>
              <a:t>weapon_stats</a:t>
            </a:r>
            <a:r>
              <a:rPr lang="en-US" i="1" dirty="0"/>
              <a:t> = [1, 1, 10, 5, 8]</a:t>
            </a:r>
          </a:p>
          <a:p>
            <a:r>
              <a:rPr lang="en-US" dirty="0"/>
              <a:t>Write a function </a:t>
            </a:r>
            <a:r>
              <a:rPr lang="en-US" b="1" dirty="0" err="1"/>
              <a:t>maximal_attack_points</a:t>
            </a:r>
            <a:r>
              <a:rPr lang="en-US" b="1" dirty="0"/>
              <a:t>()</a:t>
            </a:r>
            <a:r>
              <a:rPr lang="en-US" dirty="0"/>
              <a:t>, which</a:t>
            </a:r>
          </a:p>
          <a:p>
            <a:pPr lvl="1"/>
            <a:r>
              <a:rPr lang="en-US" b="1" dirty="0"/>
              <a:t>receives </a:t>
            </a:r>
            <a:r>
              <a:rPr lang="en-US" dirty="0"/>
              <a:t>the</a:t>
            </a:r>
            <a:r>
              <a:rPr lang="en-US" b="1" dirty="0"/>
              <a:t> </a:t>
            </a:r>
            <a:r>
              <a:rPr lang="en-US" b="1" dirty="0" err="1"/>
              <a:t>weapon_stats</a:t>
            </a:r>
            <a:r>
              <a:rPr lang="en-US" b="1" dirty="0"/>
              <a:t> list</a:t>
            </a:r>
            <a:r>
              <a:rPr lang="en-US" dirty="0"/>
              <a:t> as its only parameter,</a:t>
            </a:r>
          </a:p>
          <a:p>
            <a:pPr lvl="1"/>
            <a:r>
              <a:rPr lang="en-US" dirty="0"/>
              <a:t>and </a:t>
            </a:r>
            <a:r>
              <a:rPr lang="en-US" b="1" dirty="0"/>
              <a:t>returns</a:t>
            </a:r>
            <a:r>
              <a:rPr lang="en-US" dirty="0"/>
              <a:t> </a:t>
            </a:r>
            <a:r>
              <a:rPr lang="en-US" b="1" dirty="0"/>
              <a:t>the</a:t>
            </a:r>
            <a:r>
              <a:rPr lang="en-US" dirty="0"/>
              <a:t> </a:t>
            </a:r>
            <a:r>
              <a:rPr lang="en-US" b="1" dirty="0"/>
              <a:t>maximal</a:t>
            </a:r>
            <a:r>
              <a:rPr lang="en-US" dirty="0"/>
              <a:t> </a:t>
            </a:r>
            <a:r>
              <a:rPr lang="en-US" b="1" dirty="0"/>
              <a:t>attack</a:t>
            </a:r>
            <a:r>
              <a:rPr lang="en-US" dirty="0"/>
              <a:t> </a:t>
            </a:r>
            <a:r>
              <a:rPr lang="en-US" b="1" dirty="0"/>
              <a:t>points</a:t>
            </a:r>
            <a:r>
              <a:rPr lang="en-US" dirty="0"/>
              <a:t> we would have if we were to equip the </a:t>
            </a:r>
            <a:r>
              <a:rPr lang="en-US" b="1" dirty="0"/>
              <a:t>best</a:t>
            </a:r>
            <a:r>
              <a:rPr lang="en-US" dirty="0"/>
              <a:t> </a:t>
            </a:r>
            <a:r>
              <a:rPr lang="en-US" b="1" dirty="0"/>
              <a:t>weapon</a:t>
            </a:r>
            <a:r>
              <a:rPr lang="en-US" dirty="0"/>
              <a:t> currently in inventory.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300722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76925-E25D-42E0-A756-918067BA20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3 - Best equipment finder v2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C1A155-8937-4A93-BC2E-1411F2AA18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Let us define an </a:t>
            </a:r>
            <a:r>
              <a:rPr lang="en-US" b="1" dirty="0"/>
              <a:t>inventory</a:t>
            </a:r>
            <a:r>
              <a:rPr lang="en-US" dirty="0"/>
              <a:t> </a:t>
            </a:r>
            <a:r>
              <a:rPr lang="en-US" b="1" dirty="0"/>
              <a:t>list</a:t>
            </a:r>
            <a:r>
              <a:rPr lang="en-US" dirty="0"/>
              <a:t>, below, which contains a list of weapons that our character has acquired during gameplay.</a:t>
            </a:r>
          </a:p>
          <a:p>
            <a:pPr marL="0" indent="0">
              <a:buNone/>
            </a:pPr>
            <a:r>
              <a:rPr lang="en-US" i="1" dirty="0"/>
              <a:t>inventory = ["Dull Sword", "Wooden Branch", "Master Sword", "Iron Sword", "Silver Sword"]</a:t>
            </a:r>
          </a:p>
          <a:p>
            <a:r>
              <a:rPr lang="en-US" dirty="0"/>
              <a:t>Let us also consider we have been given a </a:t>
            </a:r>
            <a:r>
              <a:rPr lang="en-US" b="1" dirty="0"/>
              <a:t>second</a:t>
            </a:r>
            <a:r>
              <a:rPr lang="en-US" dirty="0"/>
              <a:t> </a:t>
            </a:r>
            <a:r>
              <a:rPr lang="en-US" b="1" dirty="0"/>
              <a:t>list</a:t>
            </a:r>
            <a:r>
              <a:rPr lang="en-US" dirty="0"/>
              <a:t>, which contains the </a:t>
            </a:r>
            <a:r>
              <a:rPr lang="en-US" b="1" dirty="0"/>
              <a:t>attack</a:t>
            </a:r>
            <a:r>
              <a:rPr lang="en-US" dirty="0"/>
              <a:t> </a:t>
            </a:r>
            <a:r>
              <a:rPr lang="en-US" b="1" dirty="0"/>
              <a:t>points</a:t>
            </a:r>
            <a:r>
              <a:rPr lang="en-US" dirty="0"/>
              <a:t> </a:t>
            </a:r>
            <a:r>
              <a:rPr lang="en-US" b="1" dirty="0"/>
              <a:t>for</a:t>
            </a:r>
            <a:r>
              <a:rPr lang="en-US" dirty="0"/>
              <a:t> </a:t>
            </a:r>
            <a:r>
              <a:rPr lang="en-US" b="1" dirty="0"/>
              <a:t>each</a:t>
            </a:r>
            <a:r>
              <a:rPr lang="en-US" dirty="0"/>
              <a:t> </a:t>
            </a:r>
            <a:r>
              <a:rPr lang="en-US" b="1" dirty="0"/>
              <a:t>weapon</a:t>
            </a:r>
            <a:r>
              <a:rPr lang="en-US" dirty="0"/>
              <a:t> currently in inventory, in order:</a:t>
            </a:r>
          </a:p>
          <a:p>
            <a:pPr marL="0" indent="0">
              <a:buNone/>
            </a:pPr>
            <a:r>
              <a:rPr lang="en-US" i="1" dirty="0" err="1"/>
              <a:t>weapon_stats</a:t>
            </a:r>
            <a:r>
              <a:rPr lang="en-US" i="1" dirty="0"/>
              <a:t> = [1, 1, 10, 5, 8]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b="1" dirty="0"/>
              <a:t>Task: </a:t>
            </a:r>
            <a:r>
              <a:rPr lang="en-US" dirty="0"/>
              <a:t>As in activity 2, but I want </a:t>
            </a:r>
            <a:r>
              <a:rPr lang="en-US" b="1" dirty="0"/>
              <a:t>the name of the best weapon to be returned </a:t>
            </a:r>
            <a:r>
              <a:rPr lang="en-US" dirty="0"/>
              <a:t>instead of the maximal attack points I would obtain if I decided to equip it!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8421669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76925-E25D-42E0-A756-918067BA20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4 - Find the missing card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8DF48E7-87D7-454B-B49D-6F64887B66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316" t="26123" r="5868" b="27102"/>
          <a:stretch/>
        </p:blipFill>
        <p:spPr>
          <a:xfrm>
            <a:off x="326571" y="1474235"/>
            <a:ext cx="11797015" cy="4814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7895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76925-E25D-42E0-A756-918067BA20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4 - Find the missing card</a:t>
            </a:r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BD11B4D-6A03-4491-A7C9-A350EB2EF4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526" t="35077" r="6875" b="41744"/>
          <a:stretch/>
        </p:blipFill>
        <p:spPr>
          <a:xfrm>
            <a:off x="140672" y="2508738"/>
            <a:ext cx="11833783" cy="2477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3600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76925-E25D-42E0-A756-918067BA20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4 - Find the missing card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C1A155-8937-4A93-BC2E-1411F2AA18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Write a function </a:t>
            </a:r>
            <a:r>
              <a:rPr lang="en-US" b="1" dirty="0" err="1"/>
              <a:t>find_missing_card</a:t>
            </a:r>
            <a:r>
              <a:rPr lang="en-US" b="1" dirty="0"/>
              <a:t>()</a:t>
            </a:r>
            <a:r>
              <a:rPr lang="en-US" dirty="0"/>
              <a:t>, which </a:t>
            </a:r>
            <a:r>
              <a:rPr lang="en-US" b="1" dirty="0"/>
              <a:t>receives</a:t>
            </a:r>
            <a:r>
              <a:rPr lang="en-US" dirty="0"/>
              <a:t> a </a:t>
            </a:r>
            <a:r>
              <a:rPr lang="en-US" b="1" dirty="0"/>
              <a:t>complete deck of cards </a:t>
            </a:r>
            <a:r>
              <a:rPr lang="en-US" dirty="0"/>
              <a:t>as its first parameter, and </a:t>
            </a:r>
            <a:r>
              <a:rPr lang="en-US" b="1" dirty="0"/>
              <a:t>receives</a:t>
            </a:r>
            <a:r>
              <a:rPr lang="en-US" dirty="0"/>
              <a:t> </a:t>
            </a:r>
            <a:r>
              <a:rPr lang="en-US" b="1" dirty="0"/>
              <a:t>a second deck</a:t>
            </a:r>
            <a:r>
              <a:rPr lang="en-US" dirty="0"/>
              <a:t>, as its second parameter.</a:t>
            </a:r>
          </a:p>
          <a:p>
            <a:r>
              <a:rPr lang="en-US" dirty="0"/>
              <a:t>The second deck is a standard deck that has been shuffled and </a:t>
            </a:r>
            <a:r>
              <a:rPr lang="en-US" b="1" dirty="0"/>
              <a:t>may be missing a single card</a:t>
            </a:r>
            <a:r>
              <a:rPr lang="en-US" dirty="0"/>
              <a:t>.</a:t>
            </a:r>
          </a:p>
          <a:p>
            <a:r>
              <a:rPr lang="en-US" dirty="0"/>
              <a:t>The function </a:t>
            </a:r>
            <a:r>
              <a:rPr lang="en-US" b="1" dirty="0" err="1"/>
              <a:t>find_missing_card</a:t>
            </a:r>
            <a:r>
              <a:rPr lang="en-US" b="1" dirty="0"/>
              <a:t>() </a:t>
            </a:r>
            <a:r>
              <a:rPr lang="en-US" dirty="0"/>
              <a:t>should </a:t>
            </a:r>
            <a:r>
              <a:rPr lang="en-US" b="1" dirty="0"/>
              <a:t>return</a:t>
            </a:r>
            <a:r>
              <a:rPr lang="en-US" dirty="0"/>
              <a:t> </a:t>
            </a:r>
            <a:r>
              <a:rPr lang="en-US" b="1" dirty="0"/>
              <a:t>the name of the one card that is missing </a:t>
            </a:r>
            <a:r>
              <a:rPr lang="en-US" dirty="0"/>
              <a:t>in the second deck. It should </a:t>
            </a:r>
            <a:r>
              <a:rPr lang="en-US" b="1" dirty="0"/>
              <a:t>return</a:t>
            </a:r>
            <a:r>
              <a:rPr lang="en-US" dirty="0"/>
              <a:t> </a:t>
            </a:r>
            <a:r>
              <a:rPr lang="en-US" b="1" dirty="0"/>
              <a:t>None</a:t>
            </a:r>
            <a:r>
              <a:rPr lang="en-US" dirty="0"/>
              <a:t>, if no card is missing.</a:t>
            </a:r>
          </a:p>
          <a:p>
            <a:r>
              <a:rPr lang="en-US" dirty="0"/>
              <a:t>Note that:</a:t>
            </a:r>
          </a:p>
          <a:p>
            <a:pPr lvl="1"/>
            <a:r>
              <a:rPr lang="en-US" dirty="0"/>
              <a:t>The decks are missing one card at most,</a:t>
            </a:r>
          </a:p>
          <a:p>
            <a:pPr lvl="1"/>
            <a:r>
              <a:rPr lang="en-US" dirty="0"/>
              <a:t>The decks will contain no duplicates.</a:t>
            </a:r>
          </a:p>
        </p:txBody>
      </p:sp>
    </p:spTree>
    <p:extLst>
      <p:ext uri="{BB962C8B-B14F-4D97-AF65-F5344CB8AC3E}">
        <p14:creationId xmlns:p14="http://schemas.microsoft.com/office/powerpoint/2010/main" val="313829902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395D0-71CF-4C16-B6A7-9E6AF76A5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9FF493-01C3-4A3D-B426-701E679BB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list type (quick intro, more to come on W3S1)</a:t>
            </a:r>
          </a:p>
          <a:p>
            <a:r>
              <a:rPr lang="en-US" dirty="0"/>
              <a:t>The for statement</a:t>
            </a:r>
          </a:p>
          <a:p>
            <a:r>
              <a:rPr lang="en-US" dirty="0"/>
              <a:t>The range() generator</a:t>
            </a:r>
          </a:p>
          <a:p>
            <a:r>
              <a:rPr lang="en-US" dirty="0"/>
              <a:t>The enumerate() generator</a:t>
            </a:r>
          </a:p>
          <a:p>
            <a:r>
              <a:rPr lang="en-US" dirty="0"/>
              <a:t>The zip() generator</a:t>
            </a:r>
          </a:p>
          <a:p>
            <a:r>
              <a:rPr lang="en-US" dirty="0"/>
              <a:t>Nesting for loops</a:t>
            </a:r>
          </a:p>
          <a:p>
            <a:r>
              <a:rPr lang="en-US" dirty="0"/>
              <a:t>Breaking for loops</a:t>
            </a:r>
          </a:p>
        </p:txBody>
      </p:sp>
    </p:spTree>
    <p:extLst>
      <p:ext uri="{BB962C8B-B14F-4D97-AF65-F5344CB8AC3E}">
        <p14:creationId xmlns:p14="http://schemas.microsoft.com/office/powerpoint/2010/main" val="403603019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3B12EE-2B51-4C7B-96A6-34CF1989F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continue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7EE6014-9627-4D6E-B6D9-3D5AA95F593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Similar to the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 statement, which was be used to </a:t>
            </a:r>
            <a:r>
              <a:rPr lang="en-US" b="1" dirty="0"/>
              <a:t>interrupt</a:t>
            </a:r>
            <a:r>
              <a:rPr lang="en-US" dirty="0"/>
              <a:t> a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b="1" dirty="0"/>
              <a:t>/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loop…</a:t>
            </a:r>
          </a:p>
          <a:p>
            <a:r>
              <a:rPr lang="en-US" dirty="0"/>
              <a:t>We can define the </a:t>
            </a:r>
            <a:r>
              <a:rPr lang="en-US" b="1" dirty="0">
                <a:solidFill>
                  <a:srgbClr val="00B050"/>
                </a:solidFill>
              </a:rPr>
              <a:t>continue</a:t>
            </a:r>
            <a:r>
              <a:rPr lang="en-US" dirty="0"/>
              <a:t> statement!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1DC41E0-9C83-4423-A2D2-16E2B620DE6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397" t="29333" r="25000" b="29231"/>
          <a:stretch/>
        </p:blipFill>
        <p:spPr>
          <a:xfrm>
            <a:off x="6096000" y="1615343"/>
            <a:ext cx="5955436" cy="4644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11468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3B12EE-2B51-4C7B-96A6-34CF1989F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continue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7EE6014-9627-4D6E-B6D9-3D5AA95F593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Similar to the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 statement, which was be used to </a:t>
            </a:r>
            <a:r>
              <a:rPr lang="en-US" b="1" dirty="0"/>
              <a:t>interrupt</a:t>
            </a:r>
            <a:r>
              <a:rPr lang="en-US" dirty="0"/>
              <a:t> a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b="1" dirty="0"/>
              <a:t>/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loop…</a:t>
            </a:r>
          </a:p>
          <a:p>
            <a:r>
              <a:rPr lang="en-US" dirty="0"/>
              <a:t>We can define the </a:t>
            </a:r>
            <a:r>
              <a:rPr lang="en-US" b="1" dirty="0">
                <a:solidFill>
                  <a:srgbClr val="00B050"/>
                </a:solidFill>
              </a:rPr>
              <a:t>continue</a:t>
            </a:r>
            <a:r>
              <a:rPr lang="en-US" dirty="0"/>
              <a:t> statement!</a:t>
            </a:r>
          </a:p>
          <a:p>
            <a:r>
              <a:rPr lang="en-US" dirty="0"/>
              <a:t>When encountered in the indented code inside a loop, it </a:t>
            </a:r>
            <a:r>
              <a:rPr lang="en-US" b="1" dirty="0"/>
              <a:t>ends</a:t>
            </a:r>
            <a:r>
              <a:rPr lang="en-US" dirty="0"/>
              <a:t> </a:t>
            </a:r>
            <a:r>
              <a:rPr lang="en-US" b="1" dirty="0"/>
              <a:t>the current iteration </a:t>
            </a:r>
            <a:r>
              <a:rPr lang="en-US" dirty="0"/>
              <a:t>and</a:t>
            </a:r>
            <a:r>
              <a:rPr lang="en-US" b="1" dirty="0"/>
              <a:t> moves on to the next one</a:t>
            </a:r>
            <a:r>
              <a:rPr lang="en-US" dirty="0"/>
              <a:t>.</a:t>
            </a:r>
            <a:endParaRPr lang="en-GB" dirty="0"/>
          </a:p>
          <a:p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AF18454-0841-486D-836C-B1A785AB3A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397" t="29333" r="25000" b="29231"/>
          <a:stretch/>
        </p:blipFill>
        <p:spPr>
          <a:xfrm>
            <a:off x="6096000" y="1615343"/>
            <a:ext cx="5955436" cy="4644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4503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9C1A0-EE02-42E6-8B2C-30E2CDB08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62655-0293-466F-B74B-F150BFDCAD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4879975"/>
          </a:xfrm>
        </p:spPr>
        <p:txBody>
          <a:bodyPr/>
          <a:lstStyle/>
          <a:p>
            <a:r>
              <a:rPr lang="en-US" dirty="0"/>
              <a:t>Sometimes in programming, there is a block of code that you want to repeat </a:t>
            </a:r>
            <a:r>
              <a:rPr lang="en-US" b="1" dirty="0"/>
              <a:t>for a fixed number of times</a:t>
            </a:r>
            <a:r>
              <a:rPr lang="en-US" dirty="0"/>
              <a:t>.</a:t>
            </a:r>
          </a:p>
          <a:p>
            <a:r>
              <a:rPr lang="en-US" dirty="0"/>
              <a:t>It could be done with a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statement, but there is a more convenient way.</a:t>
            </a:r>
          </a:p>
          <a:p>
            <a:r>
              <a:rPr lang="en-US" b="1" dirty="0"/>
              <a:t>More convenient way: </a:t>
            </a: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statement is used to repeat a given block of code </a:t>
            </a:r>
            <a:r>
              <a:rPr lang="en-US" b="1" dirty="0"/>
              <a:t>for</a:t>
            </a:r>
            <a:r>
              <a:rPr lang="en-US" dirty="0"/>
              <a:t> a given number of times.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128D7A-63D1-42BE-AA40-6219B1BC8C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63" t="34021" r="34000" b="39705"/>
          <a:stretch/>
        </p:blipFill>
        <p:spPr>
          <a:xfrm>
            <a:off x="6543608" y="1450239"/>
            <a:ext cx="5038792" cy="4478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77654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3B12EE-2B51-4C7B-96A6-34CF1989F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else</a:t>
            </a:r>
            <a:r>
              <a:rPr lang="en-US" dirty="0"/>
              <a:t> statement (episode 2)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7EE6014-9627-4D6E-B6D9-3D5AA95F59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5"/>
          </a:xfrm>
        </p:spPr>
        <p:txBody>
          <a:bodyPr>
            <a:normAutofit/>
          </a:bodyPr>
          <a:lstStyle/>
          <a:p>
            <a:r>
              <a:rPr lang="en-US" dirty="0"/>
              <a:t>Similar to the </a:t>
            </a:r>
            <a:r>
              <a:rPr lang="en-US" b="1" dirty="0">
                <a:solidFill>
                  <a:srgbClr val="00B050"/>
                </a:solidFill>
              </a:rPr>
              <a:t>else</a:t>
            </a:r>
            <a:r>
              <a:rPr lang="en-US" dirty="0"/>
              <a:t> statement, which was used in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b="1" dirty="0"/>
              <a:t> </a:t>
            </a:r>
            <a:r>
              <a:rPr lang="en-US" dirty="0"/>
              <a:t>statements</a:t>
            </a:r>
            <a:r>
              <a:rPr lang="en-US" b="1" dirty="0"/>
              <a:t>… </a:t>
            </a:r>
          </a:p>
          <a:p>
            <a:r>
              <a:rPr lang="en-US" dirty="0"/>
              <a:t>We can define the </a:t>
            </a:r>
            <a:r>
              <a:rPr lang="en-US" b="1" dirty="0">
                <a:solidFill>
                  <a:srgbClr val="00B050"/>
                </a:solidFill>
              </a:rPr>
              <a:t>else</a:t>
            </a:r>
            <a:r>
              <a:rPr lang="en-US" dirty="0"/>
              <a:t> statement in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loops.</a:t>
            </a:r>
            <a:endParaRPr lang="en-GB" dirty="0"/>
          </a:p>
          <a:p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85A7590-4CF2-4107-AC81-71E9E8A71E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333" t="22154" r="24167" b="36410"/>
          <a:stretch/>
        </p:blipFill>
        <p:spPr>
          <a:xfrm>
            <a:off x="6019800" y="1766278"/>
            <a:ext cx="6083930" cy="4501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08388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3B12EE-2B51-4C7B-96A6-34CF1989F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else</a:t>
            </a:r>
            <a:r>
              <a:rPr lang="en-US" dirty="0"/>
              <a:t> statement (episode 2)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7EE6014-9627-4D6E-B6D9-3D5AA95F59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5"/>
          </a:xfrm>
        </p:spPr>
        <p:txBody>
          <a:bodyPr>
            <a:normAutofit/>
          </a:bodyPr>
          <a:lstStyle/>
          <a:p>
            <a:r>
              <a:rPr lang="en-US" dirty="0"/>
              <a:t>Similar to the </a:t>
            </a:r>
            <a:r>
              <a:rPr lang="en-US" b="1" dirty="0">
                <a:solidFill>
                  <a:srgbClr val="00B050"/>
                </a:solidFill>
              </a:rPr>
              <a:t>else</a:t>
            </a:r>
            <a:r>
              <a:rPr lang="en-US" dirty="0"/>
              <a:t> statement, which was used in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b="1" dirty="0"/>
              <a:t> </a:t>
            </a:r>
            <a:r>
              <a:rPr lang="en-US" dirty="0"/>
              <a:t>statements</a:t>
            </a:r>
            <a:r>
              <a:rPr lang="en-US" b="1" dirty="0"/>
              <a:t>… </a:t>
            </a:r>
          </a:p>
          <a:p>
            <a:r>
              <a:rPr lang="en-US" dirty="0"/>
              <a:t>We can define the </a:t>
            </a:r>
            <a:r>
              <a:rPr lang="en-US" b="1" dirty="0">
                <a:solidFill>
                  <a:srgbClr val="00B050"/>
                </a:solidFill>
              </a:rPr>
              <a:t>else</a:t>
            </a:r>
            <a:r>
              <a:rPr lang="en-US" dirty="0"/>
              <a:t> statement in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loops.</a:t>
            </a:r>
          </a:p>
          <a:p>
            <a:r>
              <a:rPr lang="en-US" dirty="0"/>
              <a:t>It defines a piece of code to be executed when 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 ends </a:t>
            </a:r>
            <a:r>
              <a:rPr lang="en-US" b="1" u="sng" dirty="0"/>
              <a:t>normally</a:t>
            </a:r>
            <a:r>
              <a:rPr lang="en-US" dirty="0"/>
              <a:t>.</a:t>
            </a:r>
          </a:p>
          <a:p>
            <a:r>
              <a:rPr lang="en-US" b="1" dirty="0"/>
              <a:t>Normally: </a:t>
            </a:r>
            <a:r>
              <a:rPr lang="en-US" dirty="0"/>
              <a:t>completed all iterations, </a:t>
            </a:r>
            <a:r>
              <a:rPr lang="en-US" b="1" u="sng" dirty="0"/>
              <a:t>not interrupted</a:t>
            </a:r>
            <a:r>
              <a:rPr lang="en-US" dirty="0"/>
              <a:t> by a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.</a:t>
            </a:r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85A7590-4CF2-4107-AC81-71E9E8A71E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333" t="22154" r="24167" b="36410"/>
          <a:stretch/>
        </p:blipFill>
        <p:spPr>
          <a:xfrm>
            <a:off x="6019800" y="1766278"/>
            <a:ext cx="6083930" cy="4501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810564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3B12EE-2B51-4C7B-96A6-34CF1989F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else</a:t>
            </a:r>
            <a:r>
              <a:rPr lang="en-US" dirty="0"/>
              <a:t> statement (episode 2)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7EE6014-9627-4D6E-B6D9-3D5AA95F59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6"/>
          </a:xfrm>
        </p:spPr>
        <p:txBody>
          <a:bodyPr>
            <a:normAutofit/>
          </a:bodyPr>
          <a:lstStyle/>
          <a:p>
            <a:r>
              <a:rPr lang="en-US" dirty="0"/>
              <a:t>Similar to the </a:t>
            </a:r>
            <a:r>
              <a:rPr lang="en-US" b="1" dirty="0">
                <a:solidFill>
                  <a:srgbClr val="00B050"/>
                </a:solidFill>
              </a:rPr>
              <a:t>else</a:t>
            </a:r>
            <a:r>
              <a:rPr lang="en-US" dirty="0"/>
              <a:t> statement, which was used in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b="1" dirty="0"/>
              <a:t> </a:t>
            </a:r>
            <a:r>
              <a:rPr lang="en-US" dirty="0"/>
              <a:t>statements</a:t>
            </a:r>
            <a:r>
              <a:rPr lang="en-US" b="1" dirty="0"/>
              <a:t>… </a:t>
            </a:r>
          </a:p>
          <a:p>
            <a:r>
              <a:rPr lang="en-US" dirty="0"/>
              <a:t>We can define the </a:t>
            </a:r>
            <a:r>
              <a:rPr lang="en-US" b="1" dirty="0">
                <a:solidFill>
                  <a:srgbClr val="00B050"/>
                </a:solidFill>
              </a:rPr>
              <a:t>else</a:t>
            </a:r>
            <a:r>
              <a:rPr lang="en-US" dirty="0"/>
              <a:t> statement in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loops.</a:t>
            </a:r>
          </a:p>
          <a:p>
            <a:r>
              <a:rPr lang="en-US" dirty="0"/>
              <a:t>It defines a piece of code to be executed when 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 ends </a:t>
            </a:r>
            <a:r>
              <a:rPr lang="en-US" b="1" u="sng" dirty="0"/>
              <a:t>normally</a:t>
            </a:r>
            <a:r>
              <a:rPr lang="en-US" dirty="0"/>
              <a:t>.</a:t>
            </a:r>
          </a:p>
          <a:p>
            <a:r>
              <a:rPr lang="en-US" b="1" dirty="0"/>
              <a:t>Normally: </a:t>
            </a:r>
            <a:r>
              <a:rPr lang="en-US" dirty="0"/>
              <a:t>completed all iterations, </a:t>
            </a:r>
            <a:r>
              <a:rPr lang="en-US" b="1" u="sng" dirty="0"/>
              <a:t>not interrupted</a:t>
            </a:r>
            <a:r>
              <a:rPr lang="en-US" b="1" dirty="0"/>
              <a:t> </a:t>
            </a:r>
            <a:r>
              <a:rPr lang="en-US" dirty="0"/>
              <a:t>by a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.</a:t>
            </a:r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B7B6B11-A9A3-4DC7-83CA-2C09A9A33D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269" t="38975" r="24423" b="26234"/>
          <a:stretch/>
        </p:blipFill>
        <p:spPr>
          <a:xfrm>
            <a:off x="6096000" y="1953846"/>
            <a:ext cx="5996678" cy="3767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7251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9C1A0-EE02-42E6-8B2C-30E2CDB08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62655-0293-466F-B74B-F150BFDCAD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b="1" dirty="0"/>
              <a:t> loop - How it works:</a:t>
            </a:r>
          </a:p>
          <a:p>
            <a:r>
              <a:rPr lang="en-US" sz="2400" dirty="0"/>
              <a:t>Use the </a:t>
            </a:r>
            <a:r>
              <a:rPr lang="en-US" sz="2400" b="1" dirty="0"/>
              <a:t>for</a:t>
            </a:r>
            <a:r>
              <a:rPr lang="en-US" sz="2400" dirty="0"/>
              <a:t> keyword,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7BA016-AB85-448E-99B0-D5BFDCA530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95" t="40410" r="33205" b="35385"/>
          <a:stretch/>
        </p:blipFill>
        <p:spPr>
          <a:xfrm>
            <a:off x="6555155" y="590244"/>
            <a:ext cx="5238260" cy="3962277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6CA3D176-D19F-42A9-9945-6F6E6DECA819}"/>
              </a:ext>
            </a:extLst>
          </p:cNvPr>
          <p:cNvSpPr/>
          <p:nvPr/>
        </p:nvSpPr>
        <p:spPr>
          <a:xfrm rot="19447355">
            <a:off x="6513237" y="2150086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2251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9C1A0-EE02-42E6-8B2C-30E2CDB08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62655-0293-466F-B74B-F150BFDCAD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b="1" dirty="0"/>
              <a:t> loop - How it works:</a:t>
            </a:r>
          </a:p>
          <a:p>
            <a:r>
              <a:rPr lang="en-US" sz="2400" dirty="0"/>
              <a:t>Use the </a:t>
            </a:r>
            <a:r>
              <a:rPr lang="en-US" sz="2400" b="1" dirty="0"/>
              <a:t>for</a:t>
            </a:r>
            <a:r>
              <a:rPr lang="en-US" sz="2400" dirty="0"/>
              <a:t> keyword,</a:t>
            </a:r>
          </a:p>
          <a:p>
            <a:r>
              <a:rPr lang="en-US" sz="2400" dirty="0"/>
              <a:t>It is immediately followed by a </a:t>
            </a:r>
            <a:r>
              <a:rPr lang="en-US" sz="2400" b="1" dirty="0"/>
              <a:t>variable name</a:t>
            </a:r>
            <a:r>
              <a:rPr lang="en-US" sz="2400" dirty="0"/>
              <a:t>, called an </a:t>
            </a:r>
            <a:r>
              <a:rPr lang="en-US" sz="2400" b="1" dirty="0"/>
              <a:t>iteration variable</a:t>
            </a:r>
            <a:r>
              <a:rPr lang="en-US" sz="2400" dirty="0"/>
              <a:t>,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7BA016-AB85-448E-99B0-D5BFDCA530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95" t="40410" r="33205" b="35385"/>
          <a:stretch/>
        </p:blipFill>
        <p:spPr>
          <a:xfrm>
            <a:off x="6555155" y="590244"/>
            <a:ext cx="5238260" cy="3962277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6CA3D176-D19F-42A9-9945-6F6E6DECA819}"/>
              </a:ext>
            </a:extLst>
          </p:cNvPr>
          <p:cNvSpPr/>
          <p:nvPr/>
        </p:nvSpPr>
        <p:spPr>
          <a:xfrm rot="19447355">
            <a:off x="7154100" y="2150087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6927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9C1A0-EE02-42E6-8B2C-30E2CDB08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62655-0293-466F-B74B-F150BFDCAD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b="1" dirty="0"/>
              <a:t> loop - How it works:</a:t>
            </a:r>
          </a:p>
          <a:p>
            <a:r>
              <a:rPr lang="en-US" sz="2400" dirty="0"/>
              <a:t>Use the </a:t>
            </a:r>
            <a:r>
              <a:rPr lang="en-US" sz="2400" b="1" dirty="0"/>
              <a:t>for</a:t>
            </a:r>
            <a:r>
              <a:rPr lang="en-US" sz="2400" dirty="0"/>
              <a:t> keyword,</a:t>
            </a:r>
          </a:p>
          <a:p>
            <a:r>
              <a:rPr lang="en-US" sz="2400" dirty="0"/>
              <a:t>It is immediately followed by a </a:t>
            </a:r>
            <a:r>
              <a:rPr lang="en-US" sz="2400" b="1" dirty="0"/>
              <a:t>variable name</a:t>
            </a:r>
            <a:r>
              <a:rPr lang="en-US" sz="2400" dirty="0"/>
              <a:t>, called an </a:t>
            </a:r>
            <a:r>
              <a:rPr lang="en-US" sz="2400" b="1" dirty="0"/>
              <a:t>iteration variable</a:t>
            </a:r>
            <a:r>
              <a:rPr lang="en-US" sz="2400" dirty="0"/>
              <a:t>,</a:t>
            </a:r>
          </a:p>
          <a:p>
            <a:r>
              <a:rPr lang="en-US" sz="2400" dirty="0"/>
              <a:t>Use the </a:t>
            </a:r>
            <a:r>
              <a:rPr lang="en-US" sz="2400" b="1" dirty="0">
                <a:solidFill>
                  <a:srgbClr val="00B050"/>
                </a:solidFill>
              </a:rPr>
              <a:t>in</a:t>
            </a:r>
            <a:r>
              <a:rPr lang="en-US" sz="2400" dirty="0"/>
              <a:t> keyword to indicate that the </a:t>
            </a:r>
            <a:r>
              <a:rPr lang="en-US" sz="2400" b="1" dirty="0"/>
              <a:t>iteration variable </a:t>
            </a:r>
            <a:r>
              <a:rPr lang="en-US" sz="2400" dirty="0"/>
              <a:t>will take values in a given </a:t>
            </a:r>
            <a:r>
              <a:rPr lang="en-US" sz="2400" b="1" dirty="0"/>
              <a:t>list</a:t>
            </a:r>
            <a:r>
              <a:rPr lang="en-US" sz="2400" dirty="0"/>
              <a:t>,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7BA016-AB85-448E-99B0-D5BFDCA530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95" t="40410" r="33205" b="35385"/>
          <a:stretch/>
        </p:blipFill>
        <p:spPr>
          <a:xfrm>
            <a:off x="6555155" y="590244"/>
            <a:ext cx="5238260" cy="3962277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6CA3D176-D19F-42A9-9945-6F6E6DECA819}"/>
              </a:ext>
            </a:extLst>
          </p:cNvPr>
          <p:cNvSpPr/>
          <p:nvPr/>
        </p:nvSpPr>
        <p:spPr>
          <a:xfrm rot="19447355">
            <a:off x="7591761" y="2150087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38858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9C1A0-EE02-42E6-8B2C-30E2CDB08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62655-0293-466F-B74B-F150BFDCAD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b="1" dirty="0"/>
              <a:t> loop - How it works:</a:t>
            </a:r>
          </a:p>
          <a:p>
            <a:r>
              <a:rPr lang="en-US" sz="2400" dirty="0"/>
              <a:t>Use the </a:t>
            </a:r>
            <a:r>
              <a:rPr lang="en-US" sz="2400" b="1" dirty="0"/>
              <a:t>for</a:t>
            </a:r>
            <a:r>
              <a:rPr lang="en-US" sz="2400" dirty="0"/>
              <a:t> keyword,</a:t>
            </a:r>
          </a:p>
          <a:p>
            <a:r>
              <a:rPr lang="en-US" sz="2400" dirty="0"/>
              <a:t>It is immediately followed by a </a:t>
            </a:r>
            <a:r>
              <a:rPr lang="en-US" sz="2400" b="1" dirty="0"/>
              <a:t>variable name</a:t>
            </a:r>
            <a:r>
              <a:rPr lang="en-US" sz="2400" dirty="0"/>
              <a:t>, called an </a:t>
            </a:r>
            <a:r>
              <a:rPr lang="en-US" sz="2400" b="1" dirty="0"/>
              <a:t>iteration variable</a:t>
            </a:r>
            <a:r>
              <a:rPr lang="en-US" sz="2400" dirty="0"/>
              <a:t>,</a:t>
            </a:r>
          </a:p>
          <a:p>
            <a:r>
              <a:rPr lang="en-US" sz="2400" dirty="0"/>
              <a:t>Use the </a:t>
            </a:r>
            <a:r>
              <a:rPr lang="en-US" sz="2400" b="1" dirty="0">
                <a:solidFill>
                  <a:srgbClr val="00B050"/>
                </a:solidFill>
              </a:rPr>
              <a:t>in</a:t>
            </a:r>
            <a:r>
              <a:rPr lang="en-US" sz="2400" dirty="0"/>
              <a:t> keyword to indicate that the </a:t>
            </a:r>
            <a:r>
              <a:rPr lang="en-US" sz="2400" b="1" dirty="0"/>
              <a:t>iteration variable </a:t>
            </a:r>
            <a:r>
              <a:rPr lang="en-US" sz="2400" dirty="0"/>
              <a:t>will take values in a given </a:t>
            </a:r>
            <a:r>
              <a:rPr lang="en-US" sz="2400" b="1" dirty="0"/>
              <a:t>list</a:t>
            </a:r>
            <a:r>
              <a:rPr lang="en-US" sz="2400" dirty="0"/>
              <a:t>,</a:t>
            </a:r>
          </a:p>
          <a:p>
            <a:r>
              <a:rPr lang="en-US" sz="2400" dirty="0"/>
              <a:t>Provide a </a:t>
            </a:r>
            <a:r>
              <a:rPr lang="en-US" sz="2400" b="1" dirty="0"/>
              <a:t>list</a:t>
            </a:r>
            <a:r>
              <a:rPr lang="en-US" sz="2400" dirty="0"/>
              <a:t> object, finish with a </a:t>
            </a:r>
            <a:r>
              <a:rPr lang="en-US" sz="2400" b="1" dirty="0"/>
              <a:t>: symbol.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7BA016-AB85-448E-99B0-D5BFDCA530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95" t="40410" r="33205" b="35385"/>
          <a:stretch/>
        </p:blipFill>
        <p:spPr>
          <a:xfrm>
            <a:off x="6555155" y="590244"/>
            <a:ext cx="5238260" cy="3962277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6CA3D176-D19F-42A9-9945-6F6E6DECA819}"/>
              </a:ext>
            </a:extLst>
          </p:cNvPr>
          <p:cNvSpPr/>
          <p:nvPr/>
        </p:nvSpPr>
        <p:spPr>
          <a:xfrm rot="19447355">
            <a:off x="8200202" y="2217073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A6272C96-BCB3-4447-876F-215D00727DBF}"/>
              </a:ext>
            </a:extLst>
          </p:cNvPr>
          <p:cNvSpPr/>
          <p:nvPr/>
        </p:nvSpPr>
        <p:spPr>
          <a:xfrm rot="19447355">
            <a:off x="6417044" y="1702167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28308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3324</TotalTime>
  <Words>2980</Words>
  <Application>Microsoft Office PowerPoint</Application>
  <PresentationFormat>Widescreen</PresentationFormat>
  <Paragraphs>233</Paragraphs>
  <Slides>52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56" baseType="lpstr">
      <vt:lpstr>Arial</vt:lpstr>
      <vt:lpstr>Calibri</vt:lpstr>
      <vt:lpstr>Calibri Light</vt:lpstr>
      <vt:lpstr>Office Theme</vt:lpstr>
      <vt:lpstr>ILP 2022 – W3S1 For loops iterations, generators</vt:lpstr>
      <vt:lpstr>Outline (Week3, Session1 – W3S1)</vt:lpstr>
      <vt:lpstr>The list type</vt:lpstr>
      <vt:lpstr>The list type</vt:lpstr>
      <vt:lpstr>The for statement</vt:lpstr>
      <vt:lpstr>The for statement</vt:lpstr>
      <vt:lpstr>The for statement</vt:lpstr>
      <vt:lpstr>The for statement</vt:lpstr>
      <vt:lpstr>The for statement</vt:lpstr>
      <vt:lpstr>The for statement</vt:lpstr>
      <vt:lpstr>The for statement</vt:lpstr>
      <vt:lpstr>An example: average grade for student</vt:lpstr>
      <vt:lpstr>The range() generator</vt:lpstr>
      <vt:lpstr>The range() generator</vt:lpstr>
      <vt:lpstr>The range() generator</vt:lpstr>
      <vt:lpstr>The range() generator</vt:lpstr>
      <vt:lpstr>The range() generator</vt:lpstr>
      <vt:lpstr>The range() generator</vt:lpstr>
      <vt:lpstr>The range() generator</vt:lpstr>
      <vt:lpstr>The enumerate() generator</vt:lpstr>
      <vt:lpstr>The enumerate() generator</vt:lpstr>
      <vt:lpstr>The enumerate() generator</vt:lpstr>
      <vt:lpstr>The zip() generator</vt:lpstr>
      <vt:lpstr>The zip() generator</vt:lpstr>
      <vt:lpstr>The zip() generator</vt:lpstr>
      <vt:lpstr>Nesting for loops</vt:lpstr>
      <vt:lpstr>Nesting for loops</vt:lpstr>
      <vt:lpstr>Nesting for loops</vt:lpstr>
      <vt:lpstr>Nesting for loops</vt:lpstr>
      <vt:lpstr>The break statement (episode 2)</vt:lpstr>
      <vt:lpstr>To recap</vt:lpstr>
      <vt:lpstr>To recap</vt:lpstr>
      <vt:lpstr>To recap</vt:lpstr>
      <vt:lpstr>To recap</vt:lpstr>
      <vt:lpstr>To recap</vt:lpstr>
      <vt:lpstr>Practice activities: basic for loops</vt:lpstr>
      <vt:lpstr>Activity 1 - How many items in my inventory</vt:lpstr>
      <vt:lpstr>Activity 1 - How many items in my inventory</vt:lpstr>
      <vt:lpstr>Activity 1 - How many items in my inventory</vt:lpstr>
      <vt:lpstr>Activity 2 - Best equipment finder</vt:lpstr>
      <vt:lpstr>Activity 2 - Best equipment finder</vt:lpstr>
      <vt:lpstr>Activity 2 - Best equipment finder</vt:lpstr>
      <vt:lpstr>Activity 3 - Best equipment finder v2</vt:lpstr>
      <vt:lpstr>Activity 4 - Find the missing card</vt:lpstr>
      <vt:lpstr>Activity 4 - Find the missing card</vt:lpstr>
      <vt:lpstr>Activity 4 - Find the missing card</vt:lpstr>
      <vt:lpstr>Conclusion</vt:lpstr>
      <vt:lpstr>The continue statement</vt:lpstr>
      <vt:lpstr>The continue statement</vt:lpstr>
      <vt:lpstr>The else statement (episode 2)</vt:lpstr>
      <vt:lpstr>The else statement (episode 2)</vt:lpstr>
      <vt:lpstr>The else statement (episode 2)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ILP 2020 – W1S1 Syllabus, eDimension, and key concepts of programming</dc:title>
  <dc:creator>Matthieu De Mari</dc:creator>
  <cp:lastModifiedBy>Matthieu DE MARI</cp:lastModifiedBy>
  <cp:revision>531</cp:revision>
  <dcterms:created xsi:type="dcterms:W3CDTF">2020-05-19T08:08:47Z</dcterms:created>
  <dcterms:modified xsi:type="dcterms:W3CDTF">2022-10-05T10:18:02Z</dcterms:modified>
</cp:coreProperties>
</file>

<file path=docProps/thumbnail.jpeg>
</file>